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notesMasterIdLst>
    <p:notesMasterId r:id="rId18"/>
  </p:notesMasterIdLst>
  <p:handoutMasterIdLst>
    <p:handoutMasterId r:id="rId19"/>
  </p:handoutMasterIdLst>
  <p:sldIdLst>
    <p:sldId id="256" r:id="rId4"/>
    <p:sldId id="418" r:id="rId5"/>
    <p:sldId id="412" r:id="rId6"/>
    <p:sldId id="473" r:id="rId7"/>
    <p:sldId id="481" r:id="rId8"/>
    <p:sldId id="288" r:id="rId9"/>
    <p:sldId id="332" r:id="rId10"/>
    <p:sldId id="269" r:id="rId11"/>
    <p:sldId id="333" r:id="rId12"/>
    <p:sldId id="275" r:id="rId13"/>
    <p:sldId id="404" r:id="rId14"/>
    <p:sldId id="330" r:id="rId15"/>
    <p:sldId id="331" r:id="rId16"/>
    <p:sldId id="260" r:id="rId17"/>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4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2878"/>
    <a:srgbClr val="C8D23C"/>
    <a:srgbClr val="32AAE1"/>
    <a:srgbClr val="FF9900"/>
    <a:srgbClr val="192E61"/>
    <a:srgbClr val="2665AA"/>
    <a:srgbClr val="3484C0"/>
    <a:srgbClr val="39BBBB"/>
    <a:srgbClr val="786EAF"/>
    <a:srgbClr val="C826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476D3C-A10C-4074-8026-D3881C98E25D}" v="486" dt="2019-11-22T15:34:47.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9" autoAdjust="0"/>
    <p:restoredTop sz="94685" autoAdjust="0"/>
  </p:normalViewPr>
  <p:slideViewPr>
    <p:cSldViewPr snapToGrid="0">
      <p:cViewPr>
        <p:scale>
          <a:sx n="60" d="100"/>
          <a:sy n="60" d="100"/>
        </p:scale>
        <p:origin x="1488" y="605"/>
      </p:cViewPr>
      <p:guideLst>
        <p:guide orient="horz" pos="2546"/>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8" d="100"/>
          <a:sy n="88" d="100"/>
        </p:scale>
        <p:origin x="-387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2B476D3C-A10C-4074-8026-D3881C98E25D}"/>
    <pc:docChg chg="modSld">
      <pc:chgData name="" userId="" providerId="" clId="Web-{2B476D3C-A10C-4074-8026-D3881C98E25D}" dt="2019-11-22T15:18:19.743" v="17" actId="1076"/>
      <pc:docMkLst>
        <pc:docMk/>
      </pc:docMkLst>
      <pc:sldChg chg="addSp delSp modSp">
        <pc:chgData name="" userId="" providerId="" clId="Web-{2B476D3C-A10C-4074-8026-D3881C98E25D}" dt="2019-11-22T15:18:19.743" v="17" actId="1076"/>
        <pc:sldMkLst>
          <pc:docMk/>
          <pc:sldMk cId="3260841460" sldId="481"/>
        </pc:sldMkLst>
        <pc:spChg chg="mod">
          <ac:chgData name="" userId="" providerId="" clId="Web-{2B476D3C-A10C-4074-8026-D3881C98E25D}" dt="2019-11-22T15:17:23.525" v="13" actId="20577"/>
          <ac:spMkLst>
            <pc:docMk/>
            <pc:sldMk cId="3260841460" sldId="481"/>
            <ac:spMk id="2" creationId="{00000000-0000-0000-0000-000000000000}"/>
          </ac:spMkLst>
        </pc:spChg>
        <pc:spChg chg="del">
          <ac:chgData name="" userId="" providerId="" clId="Web-{2B476D3C-A10C-4074-8026-D3881C98E25D}" dt="2019-11-22T15:16:37.337" v="7"/>
          <ac:spMkLst>
            <pc:docMk/>
            <pc:sldMk cId="3260841460" sldId="481"/>
            <ac:spMk id="284" creationId="{6411AF74-2F82-4E07-A912-80A241C9B5F0}"/>
          </ac:spMkLst>
        </pc:spChg>
        <pc:spChg chg="del">
          <ac:chgData name="" userId="" providerId="" clId="Web-{2B476D3C-A10C-4074-8026-D3881C98E25D}" dt="2019-11-22T15:16:37.337" v="6"/>
          <ac:spMkLst>
            <pc:docMk/>
            <pc:sldMk cId="3260841460" sldId="481"/>
            <ac:spMk id="285" creationId="{ED0AFA83-74B8-4B9F-A43E-389432ABAC0B}"/>
          </ac:spMkLst>
        </pc:spChg>
        <pc:spChg chg="del">
          <ac:chgData name="" userId="" providerId="" clId="Web-{2B476D3C-A10C-4074-8026-D3881C98E25D}" dt="2019-11-22T15:16:37.337" v="5"/>
          <ac:spMkLst>
            <pc:docMk/>
            <pc:sldMk cId="3260841460" sldId="481"/>
            <ac:spMk id="286" creationId="{11DB3BC8-7CEB-4B20-8A7C-879E220E733D}"/>
          </ac:spMkLst>
        </pc:spChg>
        <pc:spChg chg="del">
          <ac:chgData name="" userId="" providerId="" clId="Web-{2B476D3C-A10C-4074-8026-D3881C98E25D}" dt="2019-11-22T15:16:37.337" v="4"/>
          <ac:spMkLst>
            <pc:docMk/>
            <pc:sldMk cId="3260841460" sldId="481"/>
            <ac:spMk id="287" creationId="{0F6EACD0-12A3-4348-8831-FECEAF7E4836}"/>
          </ac:spMkLst>
        </pc:spChg>
        <pc:grpChg chg="del">
          <ac:chgData name="" userId="" providerId="" clId="Web-{2B476D3C-A10C-4074-8026-D3881C98E25D}" dt="2019-11-22T15:16:37.337" v="3"/>
          <ac:grpSpMkLst>
            <pc:docMk/>
            <pc:sldMk cId="3260841460" sldId="481"/>
            <ac:grpSpMk id="3" creationId="{693260B5-60C2-4129-9D46-070808EF4FBF}"/>
          </ac:grpSpMkLst>
        </pc:grpChg>
        <pc:grpChg chg="del">
          <ac:chgData name="" userId="" providerId="" clId="Web-{2B476D3C-A10C-4074-8026-D3881C98E25D}" dt="2019-11-22T15:16:37.337" v="2"/>
          <ac:grpSpMkLst>
            <pc:docMk/>
            <pc:sldMk cId="3260841460" sldId="481"/>
            <ac:grpSpMk id="4" creationId="{C8510352-F770-4E55-B82A-DF67827873BF}"/>
          </ac:grpSpMkLst>
        </pc:grpChg>
        <pc:grpChg chg="del">
          <ac:chgData name="" userId="" providerId="" clId="Web-{2B476D3C-A10C-4074-8026-D3881C98E25D}" dt="2019-11-22T15:16:37.337" v="1"/>
          <ac:grpSpMkLst>
            <pc:docMk/>
            <pc:sldMk cId="3260841460" sldId="481"/>
            <ac:grpSpMk id="5" creationId="{32DAAC0D-5667-4CF1-B3B5-E6C6368EF76E}"/>
          </ac:grpSpMkLst>
        </pc:grpChg>
        <pc:grpChg chg="del">
          <ac:chgData name="" userId="" providerId="" clId="Web-{2B476D3C-A10C-4074-8026-D3881C98E25D}" dt="2019-11-22T15:16:37.337" v="0"/>
          <ac:grpSpMkLst>
            <pc:docMk/>
            <pc:sldMk cId="3260841460" sldId="481"/>
            <ac:grpSpMk id="6" creationId="{BF5FDCBD-B320-4D68-BB18-C7EABC7E6FF8}"/>
          </ac:grpSpMkLst>
        </pc:grpChg>
        <pc:picChg chg="add mod">
          <ac:chgData name="" userId="" providerId="" clId="Web-{2B476D3C-A10C-4074-8026-D3881C98E25D}" dt="2019-11-22T15:18:19.743" v="17" actId="1076"/>
          <ac:picMkLst>
            <pc:docMk/>
            <pc:sldMk cId="3260841460" sldId="481"/>
            <ac:picMk id="7" creationId="{47EEE1D6-C13F-4ED6-9551-087B30C70ECF}"/>
          </ac:picMkLst>
        </pc:picChg>
      </pc:sldChg>
    </pc:docChg>
  </pc:docChgLst>
  <pc:docChgLst>
    <pc:chgData clId="Web-{96A65E58-288F-408C-B018-DC4C84BE48E4}"/>
    <pc:docChg chg="modSld">
      <pc:chgData name="" userId="" providerId="" clId="Web-{96A65E58-288F-408C-B018-DC4C84BE48E4}" dt="2019-11-22T15:34:47.148" v="465" actId="20577"/>
      <pc:docMkLst>
        <pc:docMk/>
      </pc:docMkLst>
      <pc:sldChg chg="modSp">
        <pc:chgData name="" userId="" providerId="" clId="Web-{96A65E58-288F-408C-B018-DC4C84BE48E4}" dt="2019-11-22T15:34:28.570" v="463" actId="20577"/>
        <pc:sldMkLst>
          <pc:docMk/>
          <pc:sldMk cId="3590507194" sldId="288"/>
        </pc:sldMkLst>
        <pc:spChg chg="mod">
          <ac:chgData name="" userId="" providerId="" clId="Web-{96A65E58-288F-408C-B018-DC4C84BE48E4}" dt="2019-11-22T15:33:48.976" v="459" actId="20577"/>
          <ac:spMkLst>
            <pc:docMk/>
            <pc:sldMk cId="3590507194" sldId="288"/>
            <ac:spMk id="2" creationId="{00000000-0000-0000-0000-000000000000}"/>
          </ac:spMkLst>
        </pc:spChg>
        <pc:spChg chg="mod">
          <ac:chgData name="" userId="" providerId="" clId="Web-{96A65E58-288F-408C-B018-DC4C84BE48E4}" dt="2019-11-22T15:31:51.742" v="444"/>
          <ac:spMkLst>
            <pc:docMk/>
            <pc:sldMk cId="3590507194" sldId="288"/>
            <ac:spMk id="16" creationId="{00000000-0000-0000-0000-000000000000}"/>
          </ac:spMkLst>
        </pc:spChg>
        <pc:spChg chg="mod">
          <ac:chgData name="" userId="" providerId="" clId="Web-{96A65E58-288F-408C-B018-DC4C84BE48E4}" dt="2019-11-22T15:33:05.618" v="451"/>
          <ac:spMkLst>
            <pc:docMk/>
            <pc:sldMk cId="3590507194" sldId="288"/>
            <ac:spMk id="17" creationId="{00000000-0000-0000-0000-000000000000}"/>
          </ac:spMkLst>
        </pc:spChg>
        <pc:spChg chg="mod">
          <ac:chgData name="" userId="" providerId="" clId="Web-{96A65E58-288F-408C-B018-DC4C84BE48E4}" dt="2019-11-22T15:32:57.132" v="450"/>
          <ac:spMkLst>
            <pc:docMk/>
            <pc:sldMk cId="3590507194" sldId="288"/>
            <ac:spMk id="18" creationId="{00000000-0000-0000-0000-000000000000}"/>
          </ac:spMkLst>
        </pc:spChg>
        <pc:spChg chg="mod">
          <ac:chgData name="" userId="" providerId="" clId="Web-{96A65E58-288F-408C-B018-DC4C84BE48E4}" dt="2019-11-22T15:33:23.117" v="454"/>
          <ac:spMkLst>
            <pc:docMk/>
            <pc:sldMk cId="3590507194" sldId="288"/>
            <ac:spMk id="19" creationId="{00000000-0000-0000-0000-000000000000}"/>
          </ac:spMkLst>
        </pc:spChg>
        <pc:spChg chg="mod">
          <ac:chgData name="" userId="" providerId="" clId="Web-{96A65E58-288F-408C-B018-DC4C84BE48E4}" dt="2019-11-22T15:33:16.228" v="453"/>
          <ac:spMkLst>
            <pc:docMk/>
            <pc:sldMk cId="3590507194" sldId="288"/>
            <ac:spMk id="20" creationId="{00000000-0000-0000-0000-000000000000}"/>
          </ac:spMkLst>
        </pc:spChg>
        <pc:spChg chg="mod">
          <ac:chgData name="" userId="" providerId="" clId="Web-{96A65E58-288F-408C-B018-DC4C84BE48E4}" dt="2019-11-22T15:32:12.070" v="445"/>
          <ac:spMkLst>
            <pc:docMk/>
            <pc:sldMk cId="3590507194" sldId="288"/>
            <ac:spMk id="21" creationId="{00000000-0000-0000-0000-000000000000}"/>
          </ac:spMkLst>
        </pc:spChg>
        <pc:spChg chg="mod">
          <ac:chgData name="" userId="" providerId="" clId="Web-{96A65E58-288F-408C-B018-DC4C84BE48E4}" dt="2019-11-22T15:32:31.960" v="447"/>
          <ac:spMkLst>
            <pc:docMk/>
            <pc:sldMk cId="3590507194" sldId="288"/>
            <ac:spMk id="22" creationId="{00000000-0000-0000-0000-000000000000}"/>
          </ac:spMkLst>
        </pc:spChg>
        <pc:spChg chg="mod">
          <ac:chgData name="" userId="" providerId="" clId="Web-{96A65E58-288F-408C-B018-DC4C84BE48E4}" dt="2019-11-22T15:32:51.601" v="449"/>
          <ac:spMkLst>
            <pc:docMk/>
            <pc:sldMk cId="3590507194" sldId="288"/>
            <ac:spMk id="23" creationId="{00000000-0000-0000-0000-000000000000}"/>
          </ac:spMkLst>
        </pc:spChg>
        <pc:spChg chg="mod">
          <ac:chgData name="" userId="" providerId="" clId="Web-{96A65E58-288F-408C-B018-DC4C84BE48E4}" dt="2019-11-22T15:32:40.132" v="448"/>
          <ac:spMkLst>
            <pc:docMk/>
            <pc:sldMk cId="3590507194" sldId="288"/>
            <ac:spMk id="24" creationId="{00000000-0000-0000-0000-000000000000}"/>
          </ac:spMkLst>
        </pc:spChg>
        <pc:spChg chg="mod">
          <ac:chgData name="" userId="" providerId="" clId="Web-{96A65E58-288F-408C-B018-DC4C84BE48E4}" dt="2019-11-22T15:34:28.570" v="463" actId="20577"/>
          <ac:spMkLst>
            <pc:docMk/>
            <pc:sldMk cId="3590507194" sldId="288"/>
            <ac:spMk id="68" creationId="{CEA6C1A8-AF55-4E1B-9F50-BC0A93739D34}"/>
          </ac:spMkLst>
        </pc:spChg>
      </pc:sldChg>
      <pc:sldChg chg="addSp modSp">
        <pc:chgData name="" userId="" providerId="" clId="Web-{96A65E58-288F-408C-B018-DC4C84BE48E4}" dt="2019-11-22T15:28:51.508" v="432" actId="1076"/>
        <pc:sldMkLst>
          <pc:docMk/>
          <pc:sldMk cId="3260841460" sldId="481"/>
        </pc:sldMkLst>
        <pc:spChg chg="mod">
          <ac:chgData name="" userId="" providerId="" clId="Web-{96A65E58-288F-408C-B018-DC4C84BE48E4}" dt="2019-11-22T15:21:47.227" v="104" actId="20577"/>
          <ac:spMkLst>
            <pc:docMk/>
            <pc:sldMk cId="3260841460" sldId="481"/>
            <ac:spMk id="2" creationId="{00000000-0000-0000-0000-000000000000}"/>
          </ac:spMkLst>
        </pc:spChg>
        <pc:spChg chg="add mod">
          <ac:chgData name="" userId="" providerId="" clId="Web-{96A65E58-288F-408C-B018-DC4C84BE48E4}" dt="2019-11-22T15:28:51.508" v="432" actId="1076"/>
          <ac:spMkLst>
            <pc:docMk/>
            <pc:sldMk cId="3260841460" sldId="481"/>
            <ac:spMk id="9" creationId="{2E87D8DF-7D5E-4D9E-8CF6-62314B78F108}"/>
          </ac:spMkLst>
        </pc:spChg>
        <pc:picChg chg="mod modCrop">
          <ac:chgData name="" userId="" providerId="" clId="Web-{96A65E58-288F-408C-B018-DC4C84BE48E4}" dt="2019-11-22T15:28:41.227" v="431" actId="1076"/>
          <ac:picMkLst>
            <pc:docMk/>
            <pc:sldMk cId="3260841460" sldId="481"/>
            <ac:picMk id="7" creationId="{47EEE1D6-C13F-4ED6-9551-087B30C70EC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D0D843-B49E-48E2-8857-653E03A1770D}" type="datetimeFigureOut">
              <a:rPr lang="en-US" smtClean="0"/>
              <a:pPr/>
              <a:t>6/26/2020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CB8143-A2D9-4511-BA9A-3DB07EB264A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8E49AE-F68A-4350-804B-5D5280696358}" type="datetimeFigureOut">
              <a:rPr lang="en-GB" smtClean="0"/>
              <a:pPr/>
              <a:t>26/06/2020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ED78EF-0640-468A-8A4E-ACED7B066D0B}"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24</a:t>
            </a:r>
            <a:r>
              <a:rPr lang="en-GB" baseline="0" dirty="0"/>
              <a:t> offices and 500+ colleagues</a:t>
            </a:r>
            <a:endParaRPr lang="en-GB" dirty="0"/>
          </a:p>
        </p:txBody>
      </p:sp>
      <p:sp>
        <p:nvSpPr>
          <p:cNvPr id="4" name="Slide Number Placeholder 3"/>
          <p:cNvSpPr>
            <a:spLocks noGrp="1"/>
          </p:cNvSpPr>
          <p:nvPr>
            <p:ph type="sldNum" sz="quarter" idx="10"/>
          </p:nvPr>
        </p:nvSpPr>
        <p:spPr/>
        <p:txBody>
          <a:bodyPr/>
          <a:lstStyle/>
          <a:p>
            <a:fld id="{D0ED78EF-0640-468A-8A4E-ACED7B066D0B}" type="slidenum">
              <a:rPr lang="en-GB" smtClean="0"/>
              <a:pPr/>
              <a:t>5</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tx1">
                    <a:lumMod val="75000"/>
                    <a:lumOff val="25000"/>
                  </a:schemeClr>
                </a:solidFill>
                <a:latin typeface="Arial" pitchFamily="34" charset="0"/>
                <a:cs typeface="Arial" pitchFamily="34" charset="0"/>
              </a:rPr>
              <a:t>Working with an expert freight team both at origin and destination we can drive down wasted time within our customer’s business.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tx1">
                    <a:lumMod val="75000"/>
                    <a:lumOff val="25000"/>
                  </a:schemeClr>
                </a:solidFill>
                <a:latin typeface="Arial" pitchFamily="34" charset="0"/>
                <a:cs typeface="Arial" pitchFamily="34" charset="0"/>
              </a:rPr>
              <a:t>the amount of logistics data produced can be immense. Through leading tech we provide solutions that </a:t>
            </a:r>
            <a:r>
              <a:rPr lang="en-US" altLang="ko-KR" sz="1200" dirty="0" err="1">
                <a:solidFill>
                  <a:schemeClr val="tx1">
                    <a:lumMod val="75000"/>
                    <a:lumOff val="25000"/>
                  </a:schemeClr>
                </a:solidFill>
                <a:latin typeface="Arial" pitchFamily="34" charset="0"/>
                <a:cs typeface="Arial" pitchFamily="34" charset="0"/>
              </a:rPr>
              <a:t>analyse</a:t>
            </a:r>
            <a:r>
              <a:rPr lang="en-US" altLang="ko-KR" sz="1200" dirty="0">
                <a:solidFill>
                  <a:schemeClr val="tx1">
                    <a:lumMod val="75000"/>
                    <a:lumOff val="25000"/>
                  </a:schemeClr>
                </a:solidFill>
                <a:latin typeface="Arial" pitchFamily="34" charset="0"/>
                <a:cs typeface="Arial" pitchFamily="34" charset="0"/>
              </a:rPr>
              <a:t> and define a more responsive supply chain before they reach the customer.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chemeClr val="tx1">
                    <a:lumMod val="75000"/>
                    <a:lumOff val="25000"/>
                  </a:schemeClr>
                </a:solidFill>
                <a:latin typeface="Arial" pitchFamily="34" charset="0"/>
                <a:cs typeface="Arial" pitchFamily="34" charset="0"/>
              </a:rPr>
              <a:t>Delivering a powerful combination of the best people and technology to create supply chain innovation.</a:t>
            </a:r>
            <a:endParaRPr lang="ko-KR" altLang="en-US" sz="1200" dirty="0">
              <a:solidFill>
                <a:schemeClr val="tx1">
                  <a:lumMod val="75000"/>
                  <a:lumOff val="25000"/>
                </a:schemeClr>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ko-KR" altLang="en-US" sz="1200" dirty="0">
              <a:solidFill>
                <a:schemeClr val="tx1">
                  <a:lumMod val="75000"/>
                  <a:lumOff val="25000"/>
                </a:schemeClr>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ko-KR" altLang="en-US" sz="1200" dirty="0">
              <a:solidFill>
                <a:schemeClr val="tx1">
                  <a:lumMod val="75000"/>
                  <a:lumOff val="25000"/>
                </a:schemeClr>
              </a:solidFill>
              <a:latin typeface="Arial" pitchFamily="34" charset="0"/>
              <a:cs typeface="Arial" pitchFamily="34" charset="0"/>
            </a:endParaRPr>
          </a:p>
          <a:p>
            <a:endParaRPr lang="en-GB" dirty="0"/>
          </a:p>
        </p:txBody>
      </p:sp>
      <p:sp>
        <p:nvSpPr>
          <p:cNvPr id="4" name="Slide Number Placeholder 3"/>
          <p:cNvSpPr>
            <a:spLocks noGrp="1"/>
          </p:cNvSpPr>
          <p:nvPr>
            <p:ph type="sldNum" sz="quarter" idx="10"/>
          </p:nvPr>
        </p:nvSpPr>
        <p:spPr/>
        <p:txBody>
          <a:bodyPr/>
          <a:lstStyle/>
          <a:p>
            <a:fld id="{D0ED78EF-0640-468A-8A4E-ACED7B066D0B}" type="slidenum">
              <a:rPr lang="en-GB" smtClean="0"/>
              <a:pPr/>
              <a:t>11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spTree>
      <p:nvGrpSpPr>
        <p:cNvPr id="1" name=""/>
        <p:cNvGrpSpPr/>
        <p:nvPr/>
      </p:nvGrpSpPr>
      <p:grpSpPr>
        <a:xfrm>
          <a:off x="0" y="0"/>
          <a:ext cx="0" cy="0"/>
          <a:chOff x="0" y="0"/>
          <a:chExt cx="0" cy="0"/>
        </a:xfrm>
      </p:grpSpPr>
      <p:pic>
        <p:nvPicPr>
          <p:cNvPr id="23" name="Picture 22" descr="Presentation New front cover v2.jpg"/>
          <p:cNvPicPr>
            <a:picLocks noChangeAspect="1"/>
          </p:cNvPicPr>
          <p:nvPr userDrawn="1"/>
        </p:nvPicPr>
        <p:blipFill>
          <a:blip r:embed="rId2" cstate="print"/>
          <a:stretch>
            <a:fillRect/>
          </a:stretch>
        </p:blipFill>
        <p:spPr>
          <a:xfrm>
            <a:off x="0" y="0"/>
            <a:ext cx="12192000" cy="6858000"/>
          </a:xfrm>
          <a:prstGeom prst="rect">
            <a:avLst/>
          </a:prstGeom>
        </p:spPr>
      </p:pic>
      <p:sp>
        <p:nvSpPr>
          <p:cNvPr id="15" name="Freeform 14"/>
          <p:cNvSpPr/>
          <p:nvPr userDrawn="1"/>
        </p:nvSpPr>
        <p:spPr>
          <a:xfrm rot="5400000">
            <a:off x="-210630" y="210630"/>
            <a:ext cx="6917312" cy="6496052"/>
          </a:xfrm>
          <a:custGeom>
            <a:avLst/>
            <a:gdLst>
              <a:gd name="connsiteX0" fmla="*/ 0 w 6917312"/>
              <a:gd name="connsiteY0" fmla="*/ 6496052 h 6496052"/>
              <a:gd name="connsiteX1" fmla="*/ 0 w 6917312"/>
              <a:gd name="connsiteY1" fmla="*/ 3210959 h 6496052"/>
              <a:gd name="connsiteX2" fmla="*/ 2288161 w 6917312"/>
              <a:gd name="connsiteY2" fmla="*/ 0 h 6496052"/>
              <a:gd name="connsiteX3" fmla="*/ 6917312 w 6917312"/>
              <a:gd name="connsiteY3" fmla="*/ 6496052 h 6496052"/>
            </a:gdLst>
            <a:ahLst/>
            <a:cxnLst>
              <a:cxn ang="0">
                <a:pos x="connsiteX0" y="connsiteY0"/>
              </a:cxn>
              <a:cxn ang="0">
                <a:pos x="connsiteX1" y="connsiteY1"/>
              </a:cxn>
              <a:cxn ang="0">
                <a:pos x="connsiteX2" y="connsiteY2"/>
              </a:cxn>
              <a:cxn ang="0">
                <a:pos x="connsiteX3" y="connsiteY3"/>
              </a:cxn>
            </a:cxnLst>
            <a:rect l="l" t="t" r="r" b="b"/>
            <a:pathLst>
              <a:path w="6917312" h="6496052">
                <a:moveTo>
                  <a:pt x="0" y="6496052"/>
                </a:moveTo>
                <a:lnTo>
                  <a:pt x="0" y="3210959"/>
                </a:lnTo>
                <a:lnTo>
                  <a:pt x="2288161" y="0"/>
                </a:lnTo>
                <a:lnTo>
                  <a:pt x="6917312" y="6496052"/>
                </a:lnTo>
                <a:close/>
              </a:path>
            </a:pathLst>
          </a:custGeom>
          <a:solidFill>
            <a:schemeClr val="accent6">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2" hasCustomPrompt="1"/>
          </p:nvPr>
        </p:nvSpPr>
        <p:spPr>
          <a:xfrm>
            <a:off x="659219" y="2681732"/>
            <a:ext cx="6443330" cy="432048"/>
          </a:xfrm>
          <a:prstGeom prst="rect">
            <a:avLst/>
          </a:prstGeom>
        </p:spPr>
        <p:txBody>
          <a:bodyPr anchor="ctr"/>
          <a:lstStyle>
            <a:lvl1pPr marL="0" indent="0" algn="l">
              <a:buNone/>
              <a:defRPr sz="1800" b="0" baseline="0">
                <a:solidFill>
                  <a:schemeClr val="bg1"/>
                </a:solidFill>
                <a:effectLst/>
                <a:latin typeface="Arial" panose="020B0604020202020204" pitchFamily="34" charset="0"/>
                <a:ea typeface="+mj-ea"/>
                <a:cs typeface="Arial" pitchFamily="34" charset="0"/>
              </a:defRPr>
            </a:lvl1pPr>
          </a:lstStyle>
          <a:p>
            <a:pPr lvl="0"/>
            <a:r>
              <a:rPr lang="en-US" altLang="ko-KR" dirty="0"/>
              <a:t>Insert your subtitle here</a:t>
            </a:r>
          </a:p>
        </p:txBody>
      </p:sp>
      <p:sp>
        <p:nvSpPr>
          <p:cNvPr id="4" name="Title Placeholder 1"/>
          <p:cNvSpPr>
            <a:spLocks noGrp="1"/>
          </p:cNvSpPr>
          <p:nvPr>
            <p:ph type="title" hasCustomPrompt="1"/>
          </p:nvPr>
        </p:nvSpPr>
        <p:spPr>
          <a:xfrm>
            <a:off x="659219" y="1233383"/>
            <a:ext cx="6443330" cy="1373760"/>
          </a:xfrm>
          <a:prstGeom prst="rect">
            <a:avLst/>
          </a:prstGeom>
        </p:spPr>
        <p:txBody>
          <a:bodyPr vert="horz" lIns="91440" tIns="45720" rIns="91440" bIns="45720" rtlCol="0" anchor="ctr">
            <a:noAutofit/>
          </a:bodyPr>
          <a:lstStyle>
            <a:lvl1pPr algn="l">
              <a:defRPr sz="5400">
                <a:solidFill>
                  <a:schemeClr val="bg1"/>
                </a:solidFill>
              </a:defRPr>
            </a:lvl1pPr>
          </a:lstStyle>
          <a:p>
            <a:r>
              <a:rPr lang="en-US" dirty="0"/>
              <a:t>Click</a:t>
            </a:r>
            <a:br>
              <a:rPr lang="en-US" dirty="0"/>
            </a:br>
            <a:r>
              <a:rPr lang="en-US" dirty="0"/>
              <a:t>to edit title</a:t>
            </a:r>
          </a:p>
        </p:txBody>
      </p:sp>
      <p:sp>
        <p:nvSpPr>
          <p:cNvPr id="19" name="Isosceles Triangle 18"/>
          <p:cNvSpPr/>
          <p:nvPr userDrawn="1"/>
        </p:nvSpPr>
        <p:spPr>
          <a:xfrm rot="2140381">
            <a:off x="5446410" y="806009"/>
            <a:ext cx="1586716" cy="1113313"/>
          </a:xfrm>
          <a:prstGeom prst="triangle">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userDrawn="1"/>
        </p:nvSpPr>
        <p:spPr>
          <a:xfrm rot="12922524">
            <a:off x="4857993" y="316356"/>
            <a:ext cx="1527917" cy="1072057"/>
          </a:xfrm>
          <a:prstGeom prst="triangl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userDrawn="1"/>
        </p:nvSpPr>
        <p:spPr>
          <a:xfrm rot="16200000">
            <a:off x="6917266" y="-227815"/>
            <a:ext cx="1095155" cy="1550780"/>
          </a:xfrm>
          <a:custGeom>
            <a:avLst/>
            <a:gdLst>
              <a:gd name="connsiteX0" fmla="*/ 1149475 w 1149475"/>
              <a:gd name="connsiteY0" fmla="*/ 7572 h 1605477"/>
              <a:gd name="connsiteX1" fmla="*/ 1149475 w 1149475"/>
              <a:gd name="connsiteY1" fmla="*/ 1605477 h 1605477"/>
              <a:gd name="connsiteX2" fmla="*/ 0 w 1149475"/>
              <a:gd name="connsiteY2" fmla="*/ 1605477 h 1605477"/>
              <a:gd name="connsiteX3" fmla="*/ 1144079 w 1149475"/>
              <a:gd name="connsiteY3" fmla="*/ 0 h 1605477"/>
            </a:gdLst>
            <a:ahLst/>
            <a:cxnLst>
              <a:cxn ang="0">
                <a:pos x="connsiteX0" y="connsiteY0"/>
              </a:cxn>
              <a:cxn ang="0">
                <a:pos x="connsiteX1" y="connsiteY1"/>
              </a:cxn>
              <a:cxn ang="0">
                <a:pos x="connsiteX2" y="connsiteY2"/>
              </a:cxn>
              <a:cxn ang="0">
                <a:pos x="connsiteX3" y="connsiteY3"/>
              </a:cxn>
            </a:cxnLst>
            <a:rect l="l" t="t" r="r" b="b"/>
            <a:pathLst>
              <a:path w="1149475" h="1605477">
                <a:moveTo>
                  <a:pt x="1149475" y="7572"/>
                </a:moveTo>
                <a:lnTo>
                  <a:pt x="1149475" y="1605477"/>
                </a:lnTo>
                <a:lnTo>
                  <a:pt x="0" y="1605477"/>
                </a:lnTo>
                <a:lnTo>
                  <a:pt x="1144079" y="0"/>
                </a:lnTo>
                <a:close/>
              </a:path>
            </a:pathLst>
          </a:custGeom>
          <a:solidFill>
            <a:schemeClr val="accent6">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userDrawn="1"/>
        </p:nvSpPr>
        <p:spPr>
          <a:xfrm rot="2140381">
            <a:off x="4150381" y="-111847"/>
            <a:ext cx="1586716" cy="1113313"/>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userDrawn="1"/>
        </p:nvSpPr>
        <p:spPr>
          <a:xfrm rot="5400000">
            <a:off x="6273261" y="339754"/>
            <a:ext cx="2277526" cy="1598017"/>
          </a:xfrm>
          <a:prstGeom prst="triangl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userDrawn="1"/>
        </p:nvSpPr>
        <p:spPr>
          <a:xfrm rot="5400000" flipV="1">
            <a:off x="11207369" y="5866285"/>
            <a:ext cx="820945" cy="1162488"/>
          </a:xfrm>
          <a:custGeom>
            <a:avLst/>
            <a:gdLst>
              <a:gd name="connsiteX0" fmla="*/ 1149475 w 1149475"/>
              <a:gd name="connsiteY0" fmla="*/ 7572 h 1605477"/>
              <a:gd name="connsiteX1" fmla="*/ 1149475 w 1149475"/>
              <a:gd name="connsiteY1" fmla="*/ 1605477 h 1605477"/>
              <a:gd name="connsiteX2" fmla="*/ 0 w 1149475"/>
              <a:gd name="connsiteY2" fmla="*/ 1605477 h 1605477"/>
              <a:gd name="connsiteX3" fmla="*/ 1144079 w 1149475"/>
              <a:gd name="connsiteY3" fmla="*/ 0 h 1605477"/>
            </a:gdLst>
            <a:ahLst/>
            <a:cxnLst>
              <a:cxn ang="0">
                <a:pos x="connsiteX0" y="connsiteY0"/>
              </a:cxn>
              <a:cxn ang="0">
                <a:pos x="connsiteX1" y="connsiteY1"/>
              </a:cxn>
              <a:cxn ang="0">
                <a:pos x="connsiteX2" y="connsiteY2"/>
              </a:cxn>
              <a:cxn ang="0">
                <a:pos x="connsiteX3" y="connsiteY3"/>
              </a:cxn>
            </a:cxnLst>
            <a:rect l="l" t="t" r="r" b="b"/>
            <a:pathLst>
              <a:path w="1149475" h="1605477">
                <a:moveTo>
                  <a:pt x="1149475" y="7572"/>
                </a:moveTo>
                <a:lnTo>
                  <a:pt x="1149475" y="1605477"/>
                </a:lnTo>
                <a:lnTo>
                  <a:pt x="0" y="1605477"/>
                </a:lnTo>
                <a:lnTo>
                  <a:pt x="1144079" y="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ig_Logo-02.png"/>
          <p:cNvPicPr>
            <a:picLocks noChangeAspect="1"/>
          </p:cNvPicPr>
          <p:nvPr userDrawn="1"/>
        </p:nvPicPr>
        <p:blipFill>
          <a:blip r:embed="rId3" cstate="print"/>
          <a:stretch>
            <a:fillRect/>
          </a:stretch>
        </p:blipFill>
        <p:spPr>
          <a:xfrm>
            <a:off x="9907327" y="262393"/>
            <a:ext cx="2019958" cy="578256"/>
          </a:xfrm>
          <a:prstGeom prst="rect">
            <a:avLst/>
          </a:prstGeom>
        </p:spPr>
      </p:pic>
      <p:pic>
        <p:nvPicPr>
          <p:cNvPr id="17" name="Picture 16" descr="Small logo.jpg"/>
          <p:cNvPicPr>
            <a:picLocks noChangeAspect="1"/>
          </p:cNvPicPr>
          <p:nvPr userDrawn="1"/>
        </p:nvPicPr>
        <p:blipFill>
          <a:blip r:embed="rId4" cstate="print"/>
          <a:stretch>
            <a:fillRect/>
          </a:stretch>
        </p:blipFill>
        <p:spPr>
          <a:xfrm>
            <a:off x="9620484" y="254465"/>
            <a:ext cx="2306101" cy="691831"/>
          </a:xfrm>
          <a:prstGeom prst="rect">
            <a:avLst/>
          </a:prstGeom>
        </p:spPr>
      </p:pic>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7" name="Picture Placeholder 2"/>
          <p:cNvSpPr>
            <a:spLocks noGrp="1"/>
          </p:cNvSpPr>
          <p:nvPr>
            <p:ph type="pic" idx="1" hasCustomPrompt="1"/>
          </p:nvPr>
        </p:nvSpPr>
        <p:spPr>
          <a:xfrm>
            <a:off x="8893525" y="463701"/>
            <a:ext cx="2556000"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0" hasCustomPrompt="1"/>
          </p:nvPr>
        </p:nvSpPr>
        <p:spPr>
          <a:xfrm>
            <a:off x="8893525" y="2495017"/>
            <a:ext cx="2556000"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1" hasCustomPrompt="1"/>
          </p:nvPr>
        </p:nvSpPr>
        <p:spPr>
          <a:xfrm>
            <a:off x="8893525" y="4526334"/>
            <a:ext cx="2556000"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2" hasCustomPrompt="1"/>
          </p:nvPr>
        </p:nvSpPr>
        <p:spPr>
          <a:xfrm>
            <a:off x="6173025" y="463701"/>
            <a:ext cx="2556000"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3" hasCustomPrompt="1"/>
          </p:nvPr>
        </p:nvSpPr>
        <p:spPr>
          <a:xfrm>
            <a:off x="6173025" y="2495018"/>
            <a:ext cx="2556000"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3452525" y="463701"/>
            <a:ext cx="2556000" cy="187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Rectangle 3">
            <a:extLst>
              <a:ext uri="{FF2B5EF4-FFF2-40B4-BE49-F238E27FC236}">
                <a16:creationId xmlns:a16="http://schemas.microsoft.com/office/drawing/2014/main" id="{2F7B838B-73E1-4BC4-85D7-B12BEF3DB9C5}"/>
              </a:ext>
            </a:extLst>
          </p:cNvPr>
          <p:cNvSpPr/>
          <p:nvPr userDrawn="1"/>
        </p:nvSpPr>
        <p:spPr>
          <a:xfrm>
            <a:off x="6166998" y="4526334"/>
            <a:ext cx="2556000" cy="1872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4" name="Rectangle 4">
            <a:extLst>
              <a:ext uri="{FF2B5EF4-FFF2-40B4-BE49-F238E27FC236}">
                <a16:creationId xmlns:a16="http://schemas.microsoft.com/office/drawing/2014/main" id="{C704196A-4DBB-4A69-972D-4EEB8BD25519}"/>
              </a:ext>
            </a:extLst>
          </p:cNvPr>
          <p:cNvSpPr/>
          <p:nvPr userDrawn="1"/>
        </p:nvSpPr>
        <p:spPr>
          <a:xfrm>
            <a:off x="3452525" y="2495017"/>
            <a:ext cx="2556000" cy="1872000"/>
          </a:xfrm>
          <a:prstGeom prst="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5" name="Rectangle 5">
            <a:extLst>
              <a:ext uri="{FF2B5EF4-FFF2-40B4-BE49-F238E27FC236}">
                <a16:creationId xmlns:a16="http://schemas.microsoft.com/office/drawing/2014/main" id="{20ECBBC6-8060-40C4-9C87-6043FB606318}"/>
              </a:ext>
            </a:extLst>
          </p:cNvPr>
          <p:cNvSpPr/>
          <p:nvPr userDrawn="1"/>
        </p:nvSpPr>
        <p:spPr>
          <a:xfrm>
            <a:off x="732025" y="463701"/>
            <a:ext cx="2556000" cy="1872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pic>
        <p:nvPicPr>
          <p:cNvPr id="16" name="Picture 15" descr="Small logo.jpg"/>
          <p:cNvPicPr>
            <a:picLocks noChangeAspect="1"/>
          </p:cNvPicPr>
          <p:nvPr userDrawn="1"/>
        </p:nvPicPr>
        <p:blipFill>
          <a:blip r:embed="rId2" cstate="print"/>
          <a:stretch>
            <a:fillRect/>
          </a:stretch>
        </p:blipFill>
        <p:spPr>
          <a:xfrm>
            <a:off x="11290850" y="6538308"/>
            <a:ext cx="763326" cy="228998"/>
          </a:xfrm>
          <a:prstGeom prst="rect">
            <a:avLst/>
          </a:prstGeom>
        </p:spPr>
      </p:pic>
      <p:cxnSp>
        <p:nvCxnSpPr>
          <p:cNvPr id="17" name="Straight Connector 16"/>
          <p:cNvCxnSpPr/>
          <p:nvPr userDrawn="1"/>
        </p:nvCxnSpPr>
        <p:spPr>
          <a:xfrm>
            <a:off x="11174819" y="6570922"/>
            <a:ext cx="0" cy="138223"/>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8856928" y="6549660"/>
            <a:ext cx="2307265" cy="215444"/>
          </a:xfrm>
          <a:prstGeom prst="rect">
            <a:avLst/>
          </a:prstGeom>
          <a:noFill/>
        </p:spPr>
        <p:txBody>
          <a:bodyPr wrap="square" rtlCol="0">
            <a:spAutoFit/>
          </a:bodyPr>
          <a:lstStyle/>
          <a:p>
            <a:pPr algn="r"/>
            <a:r>
              <a:rPr lang="en-GB" sz="800" dirty="0"/>
              <a:t>Next</a:t>
            </a:r>
            <a:r>
              <a:rPr lang="en-GB" sz="800" baseline="0" dirty="0"/>
              <a:t> Generation Freight</a:t>
            </a:r>
            <a:endParaRPr lang="en-GB" sz="800" dirty="0"/>
          </a:p>
        </p:txBody>
      </p:sp>
    </p:spTree>
    <p:extLst>
      <p:ext uri="{BB962C8B-B14F-4D97-AF65-F5344CB8AC3E}">
        <p14:creationId xmlns:p14="http://schemas.microsoft.com/office/powerpoint/2010/main" val="1555192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89D22-68B7-48C6-B32A-BCF3292FDA4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200E40-8B7D-494E-816F-EE378B0172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72898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pic>
        <p:nvPicPr>
          <p:cNvPr id="26" name="Picture 25" descr="03_Data Points.jpg"/>
          <p:cNvPicPr>
            <a:picLocks noChangeAspect="1"/>
          </p:cNvPicPr>
          <p:nvPr userDrawn="1"/>
        </p:nvPicPr>
        <p:blipFill>
          <a:blip r:embed="rId2" cstate="print"/>
          <a:stretch>
            <a:fillRect/>
          </a:stretch>
        </p:blipFill>
        <p:spPr>
          <a:xfrm>
            <a:off x="-10634" y="-829375"/>
            <a:ext cx="12412601" cy="9292857"/>
          </a:xfrm>
          <a:prstGeom prst="rect">
            <a:avLst/>
          </a:prstGeom>
        </p:spPr>
      </p:pic>
      <p:sp>
        <p:nvSpPr>
          <p:cNvPr id="6" name="Text Placeholder 9"/>
          <p:cNvSpPr>
            <a:spLocks noGrp="1"/>
          </p:cNvSpPr>
          <p:nvPr>
            <p:ph type="body" sz="quarter" idx="10" hasCustomPrompt="1"/>
          </p:nvPr>
        </p:nvSpPr>
        <p:spPr>
          <a:xfrm>
            <a:off x="0" y="4185934"/>
            <a:ext cx="12192000" cy="576063"/>
          </a:xfrm>
          <a:prstGeom prst="rect">
            <a:avLst/>
          </a:prstGeom>
        </p:spPr>
        <p:txBody>
          <a:bodyPr anchor="ctr"/>
          <a:lstStyle>
            <a:lvl1pPr marL="0" indent="0" algn="ctr">
              <a:buNone/>
              <a:defRPr sz="6000" b="0" baseline="0">
                <a:solidFill>
                  <a:schemeClr val="bg1"/>
                </a:solidFill>
                <a:latin typeface="+mj-lt"/>
                <a:cs typeface="Arial" pitchFamily="34" charset="0"/>
              </a:defRPr>
            </a:lvl1pPr>
          </a:lstStyle>
          <a:p>
            <a:pPr lvl="0"/>
            <a:r>
              <a:rPr lang="en-US" altLang="ko-KR" dirty="0"/>
              <a:t>Thank you</a:t>
            </a:r>
          </a:p>
        </p:txBody>
      </p:sp>
      <p:sp>
        <p:nvSpPr>
          <p:cNvPr id="7" name="Text Placeholder 9"/>
          <p:cNvSpPr>
            <a:spLocks noGrp="1"/>
          </p:cNvSpPr>
          <p:nvPr>
            <p:ph type="body" sz="quarter" idx="11" hasCustomPrompt="1"/>
          </p:nvPr>
        </p:nvSpPr>
        <p:spPr>
          <a:xfrm>
            <a:off x="-148" y="4902430"/>
            <a:ext cx="12192000" cy="288032"/>
          </a:xfrm>
          <a:prstGeom prst="rect">
            <a:avLst/>
          </a:prstGeom>
        </p:spPr>
        <p:txBody>
          <a:bodyPr anchor="ctr"/>
          <a:lstStyle>
            <a:lvl1pPr marL="0" indent="0" algn="ctr">
              <a:buNone/>
              <a:defRPr sz="1800" b="0" baseline="0">
                <a:solidFill>
                  <a:schemeClr val="bg1"/>
                </a:solidFill>
                <a:latin typeface="+mn-lt"/>
                <a:cs typeface="Arial" pitchFamily="34" charset="0"/>
              </a:defRPr>
            </a:lvl1pPr>
          </a:lstStyle>
          <a:p>
            <a:pPr lvl="0"/>
            <a:r>
              <a:rPr lang="en-US" altLang="ko-KR" dirty="0"/>
              <a:t>Insert your subtitle here</a:t>
            </a:r>
          </a:p>
        </p:txBody>
      </p:sp>
      <p:grpSp>
        <p:nvGrpSpPr>
          <p:cNvPr id="20" name="Group 19"/>
          <p:cNvGrpSpPr/>
          <p:nvPr userDrawn="1"/>
        </p:nvGrpSpPr>
        <p:grpSpPr>
          <a:xfrm>
            <a:off x="-1142100" y="-84646"/>
            <a:ext cx="4812869" cy="2389373"/>
            <a:chOff x="4150381" y="-111847"/>
            <a:chExt cx="4812869" cy="2389373"/>
          </a:xfrm>
        </p:grpSpPr>
        <p:sp>
          <p:nvSpPr>
            <p:cNvPr id="14" name="Isosceles Triangle 13"/>
            <p:cNvSpPr/>
            <p:nvPr userDrawn="1"/>
          </p:nvSpPr>
          <p:spPr>
            <a:xfrm rot="5400000">
              <a:off x="6273261" y="339754"/>
              <a:ext cx="2277526" cy="1598017"/>
            </a:xfrm>
            <a:prstGeom prst="triangl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rot="16200000">
              <a:off x="6917266" y="-227815"/>
              <a:ext cx="1095155" cy="1550780"/>
            </a:xfrm>
            <a:custGeom>
              <a:avLst/>
              <a:gdLst>
                <a:gd name="connsiteX0" fmla="*/ 1149475 w 1149475"/>
                <a:gd name="connsiteY0" fmla="*/ 7572 h 1605477"/>
                <a:gd name="connsiteX1" fmla="*/ 1149475 w 1149475"/>
                <a:gd name="connsiteY1" fmla="*/ 1605477 h 1605477"/>
                <a:gd name="connsiteX2" fmla="*/ 0 w 1149475"/>
                <a:gd name="connsiteY2" fmla="*/ 1605477 h 1605477"/>
                <a:gd name="connsiteX3" fmla="*/ 1144079 w 1149475"/>
                <a:gd name="connsiteY3" fmla="*/ 0 h 1605477"/>
              </a:gdLst>
              <a:ahLst/>
              <a:cxnLst>
                <a:cxn ang="0">
                  <a:pos x="connsiteX0" y="connsiteY0"/>
                </a:cxn>
                <a:cxn ang="0">
                  <a:pos x="connsiteX1" y="connsiteY1"/>
                </a:cxn>
                <a:cxn ang="0">
                  <a:pos x="connsiteX2" y="connsiteY2"/>
                </a:cxn>
                <a:cxn ang="0">
                  <a:pos x="connsiteX3" y="connsiteY3"/>
                </a:cxn>
              </a:cxnLst>
              <a:rect l="l" t="t" r="r" b="b"/>
              <a:pathLst>
                <a:path w="1149475" h="1605477">
                  <a:moveTo>
                    <a:pt x="1149475" y="7572"/>
                  </a:moveTo>
                  <a:lnTo>
                    <a:pt x="1149475" y="1605477"/>
                  </a:lnTo>
                  <a:lnTo>
                    <a:pt x="0" y="1605477"/>
                  </a:lnTo>
                  <a:lnTo>
                    <a:pt x="1144079" y="0"/>
                  </a:lnTo>
                  <a:close/>
                </a:path>
              </a:pathLst>
            </a:custGeom>
            <a:solidFill>
              <a:schemeClr val="accent6">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userDrawn="1"/>
          </p:nvSpPr>
          <p:spPr>
            <a:xfrm rot="2140381">
              <a:off x="5446410" y="806009"/>
              <a:ext cx="1586716" cy="1113313"/>
            </a:xfrm>
            <a:prstGeom prst="triangle">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userDrawn="1"/>
          </p:nvSpPr>
          <p:spPr>
            <a:xfrm rot="2140381">
              <a:off x="4150381" y="-111847"/>
              <a:ext cx="1586716" cy="1113313"/>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userDrawn="1"/>
          </p:nvSpPr>
          <p:spPr>
            <a:xfrm rot="12922524">
              <a:off x="4857993" y="316356"/>
              <a:ext cx="1527917" cy="1072057"/>
            </a:xfrm>
            <a:prstGeom prst="triangle">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userDrawn="1"/>
          </p:nvSpPr>
          <p:spPr>
            <a:xfrm rot="5400000" flipH="1">
              <a:off x="8382326" y="-111047"/>
              <a:ext cx="480890" cy="680958"/>
            </a:xfrm>
            <a:custGeom>
              <a:avLst/>
              <a:gdLst>
                <a:gd name="connsiteX0" fmla="*/ 1149475 w 1149475"/>
                <a:gd name="connsiteY0" fmla="*/ 7572 h 1605477"/>
                <a:gd name="connsiteX1" fmla="*/ 1149475 w 1149475"/>
                <a:gd name="connsiteY1" fmla="*/ 1605477 h 1605477"/>
                <a:gd name="connsiteX2" fmla="*/ 0 w 1149475"/>
                <a:gd name="connsiteY2" fmla="*/ 1605477 h 1605477"/>
                <a:gd name="connsiteX3" fmla="*/ 1144079 w 1149475"/>
                <a:gd name="connsiteY3" fmla="*/ 0 h 1605477"/>
              </a:gdLst>
              <a:ahLst/>
              <a:cxnLst>
                <a:cxn ang="0">
                  <a:pos x="connsiteX0" y="connsiteY0"/>
                </a:cxn>
                <a:cxn ang="0">
                  <a:pos x="connsiteX1" y="connsiteY1"/>
                </a:cxn>
                <a:cxn ang="0">
                  <a:pos x="connsiteX2" y="connsiteY2"/>
                </a:cxn>
                <a:cxn ang="0">
                  <a:pos x="connsiteX3" y="connsiteY3"/>
                </a:cxn>
              </a:cxnLst>
              <a:rect l="l" t="t" r="r" b="b"/>
              <a:pathLst>
                <a:path w="1149475" h="1605477">
                  <a:moveTo>
                    <a:pt x="1149475" y="7572"/>
                  </a:moveTo>
                  <a:lnTo>
                    <a:pt x="1149475" y="1605477"/>
                  </a:lnTo>
                  <a:lnTo>
                    <a:pt x="0" y="1605477"/>
                  </a:lnTo>
                  <a:lnTo>
                    <a:pt x="1144079"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p:cNvSpPr/>
          <p:nvPr userDrawn="1"/>
        </p:nvSpPr>
        <p:spPr>
          <a:xfrm>
            <a:off x="5690938" y="0"/>
            <a:ext cx="6501063" cy="6858000"/>
          </a:xfrm>
          <a:custGeom>
            <a:avLst/>
            <a:gdLst>
              <a:gd name="connsiteX0" fmla="*/ 6501063 w 6501063"/>
              <a:gd name="connsiteY0" fmla="*/ 2268541 h 6858000"/>
              <a:gd name="connsiteX1" fmla="*/ 6501063 w 6501063"/>
              <a:gd name="connsiteY1" fmla="*/ 6858000 h 6858000"/>
              <a:gd name="connsiteX2" fmla="*/ 5011 w 6501063"/>
              <a:gd name="connsiteY2" fmla="*/ 6858000 h 6858000"/>
              <a:gd name="connsiteX3" fmla="*/ 3290104 w 6501063"/>
              <a:gd name="connsiteY3" fmla="*/ 0 h 6858000"/>
              <a:gd name="connsiteX4" fmla="*/ 6501063 w 6501063"/>
              <a:gd name="connsiteY4" fmla="*/ 0 h 6858000"/>
              <a:gd name="connsiteX5" fmla="*/ 6501063 w 6501063"/>
              <a:gd name="connsiteY5" fmla="*/ 2268541 h 6858000"/>
              <a:gd name="connsiteX6" fmla="*/ 0 w 6501063"/>
              <a:gd name="connsiteY6" fmla="*/ 0 h 6858000"/>
              <a:gd name="connsiteX7" fmla="*/ 5011 w 6501063"/>
              <a:gd name="connsiteY7" fmla="*/ 0 h 6858000"/>
              <a:gd name="connsiteX8" fmla="*/ 5011 w 6501063"/>
              <a:gd name="connsiteY8" fmla="*/ 6858000 h 6858000"/>
              <a:gd name="connsiteX9" fmla="*/ 0 w 6501063"/>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1063" h="6858000">
                <a:moveTo>
                  <a:pt x="6501063" y="2268541"/>
                </a:moveTo>
                <a:lnTo>
                  <a:pt x="6501063" y="6858000"/>
                </a:lnTo>
                <a:lnTo>
                  <a:pt x="5011" y="6858000"/>
                </a:lnTo>
                <a:close/>
                <a:moveTo>
                  <a:pt x="3290104" y="0"/>
                </a:moveTo>
                <a:lnTo>
                  <a:pt x="6501063" y="0"/>
                </a:lnTo>
                <a:lnTo>
                  <a:pt x="6501063" y="2268541"/>
                </a:lnTo>
                <a:close/>
                <a:moveTo>
                  <a:pt x="0" y="0"/>
                </a:moveTo>
                <a:lnTo>
                  <a:pt x="5011" y="0"/>
                </a:lnTo>
                <a:lnTo>
                  <a:pt x="5011" y="6858000"/>
                </a:lnTo>
                <a:lnTo>
                  <a:pt x="0" y="685800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rot="20418698">
            <a:off x="-459642" y="2301026"/>
            <a:ext cx="5332547" cy="5619514"/>
          </a:xfrm>
          <a:custGeom>
            <a:avLst/>
            <a:gdLst>
              <a:gd name="connsiteX0" fmla="*/ 1328026 w 5332547"/>
              <a:gd name="connsiteY0" fmla="*/ 0 h 5619514"/>
              <a:gd name="connsiteX1" fmla="*/ 5332547 w 5332547"/>
              <a:gd name="connsiteY1" fmla="*/ 5619514 h 5619514"/>
              <a:gd name="connsiteX2" fmla="*/ 0 w 5332547"/>
              <a:gd name="connsiteY2" fmla="*/ 3711407 h 5619514"/>
            </a:gdLst>
            <a:ahLst/>
            <a:cxnLst>
              <a:cxn ang="0">
                <a:pos x="connsiteX0" y="connsiteY0"/>
              </a:cxn>
              <a:cxn ang="0">
                <a:pos x="connsiteX1" y="connsiteY1"/>
              </a:cxn>
              <a:cxn ang="0">
                <a:pos x="connsiteX2" y="connsiteY2"/>
              </a:cxn>
            </a:cxnLst>
            <a:rect l="l" t="t" r="r" b="b"/>
            <a:pathLst>
              <a:path w="5332547" h="5619514">
                <a:moveTo>
                  <a:pt x="1328026" y="0"/>
                </a:moveTo>
                <a:lnTo>
                  <a:pt x="5332547" y="5619514"/>
                </a:lnTo>
                <a:lnTo>
                  <a:pt x="0" y="3711407"/>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Lig_Logo-02.png"/>
          <p:cNvPicPr>
            <a:picLocks noChangeAspect="1"/>
          </p:cNvPicPr>
          <p:nvPr userDrawn="1"/>
        </p:nvPicPr>
        <p:blipFill>
          <a:blip r:embed="rId3" cstate="print"/>
          <a:stretch>
            <a:fillRect/>
          </a:stretch>
        </p:blipFill>
        <p:spPr>
          <a:xfrm>
            <a:off x="9955035" y="6138407"/>
            <a:ext cx="2019958" cy="578256"/>
          </a:xfrm>
          <a:prstGeom prst="rect">
            <a:avLst/>
          </a:prstGeom>
        </p:spPr>
      </p:pic>
    </p:spTree>
    <p:extLst>
      <p:ext uri="{BB962C8B-B14F-4D97-AF65-F5344CB8AC3E}">
        <p14:creationId xmlns:p14="http://schemas.microsoft.com/office/powerpoint/2010/main" val="2395023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76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chemeClr val="bg1"/>
        </a:solidFill>
        <a:effectLst/>
      </p:bgPr>
    </p:bg>
    <p:spTree>
      <p:nvGrpSpPr>
        <p:cNvPr id="1" name=""/>
        <p:cNvGrpSpPr/>
        <p:nvPr/>
      </p:nvGrpSpPr>
      <p:grpSpPr>
        <a:xfrm>
          <a:off x="0" y="0"/>
          <a:ext cx="0" cy="0"/>
          <a:chOff x="0" y="0"/>
          <a:chExt cx="0" cy="0"/>
        </a:xfrm>
      </p:grpSpPr>
      <p:pic>
        <p:nvPicPr>
          <p:cNvPr id="15" name="Picture 14" descr="rainbow header.jpg"/>
          <p:cNvPicPr>
            <a:picLocks noChangeAspect="1"/>
          </p:cNvPicPr>
          <p:nvPr userDrawn="1"/>
        </p:nvPicPr>
        <p:blipFill>
          <a:blip r:embed="rId2" cstate="print"/>
          <a:stretch>
            <a:fillRect/>
          </a:stretch>
        </p:blipFill>
        <p:spPr>
          <a:xfrm>
            <a:off x="425303" y="382772"/>
            <a:ext cx="11504427" cy="914884"/>
          </a:xfrm>
          <a:prstGeom prst="rect">
            <a:avLst/>
          </a:prstGeom>
        </p:spPr>
      </p:pic>
      <p:sp>
        <p:nvSpPr>
          <p:cNvPr id="2" name="Text Placeholder 9"/>
          <p:cNvSpPr>
            <a:spLocks noGrp="1"/>
          </p:cNvSpPr>
          <p:nvPr>
            <p:ph type="body" sz="quarter" idx="10" hasCustomPrompt="1"/>
          </p:nvPr>
        </p:nvSpPr>
        <p:spPr>
          <a:xfrm>
            <a:off x="467833" y="328764"/>
            <a:ext cx="10037135"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Title</a:t>
            </a:r>
          </a:p>
        </p:txBody>
      </p:sp>
      <p:pic>
        <p:nvPicPr>
          <p:cNvPr id="8" name="Picture 7" descr="Small logo.jpg"/>
          <p:cNvPicPr>
            <a:picLocks noChangeAspect="1"/>
          </p:cNvPicPr>
          <p:nvPr userDrawn="1"/>
        </p:nvPicPr>
        <p:blipFill>
          <a:blip r:embed="rId3" cstate="print"/>
          <a:stretch>
            <a:fillRect/>
          </a:stretch>
        </p:blipFill>
        <p:spPr>
          <a:xfrm>
            <a:off x="11290850" y="6538308"/>
            <a:ext cx="763326" cy="228998"/>
          </a:xfrm>
          <a:prstGeom prst="rect">
            <a:avLst/>
          </a:prstGeom>
        </p:spPr>
      </p:pic>
      <p:cxnSp>
        <p:nvCxnSpPr>
          <p:cNvPr id="10" name="Straight Connector 9"/>
          <p:cNvCxnSpPr/>
          <p:nvPr userDrawn="1"/>
        </p:nvCxnSpPr>
        <p:spPr>
          <a:xfrm>
            <a:off x="11174819" y="6570922"/>
            <a:ext cx="0" cy="138223"/>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8856928" y="6549660"/>
            <a:ext cx="2307265" cy="215444"/>
          </a:xfrm>
          <a:prstGeom prst="rect">
            <a:avLst/>
          </a:prstGeom>
          <a:noFill/>
        </p:spPr>
        <p:txBody>
          <a:bodyPr wrap="square" rtlCol="0">
            <a:spAutoFit/>
          </a:bodyPr>
          <a:lstStyle/>
          <a:p>
            <a:pPr algn="r"/>
            <a:r>
              <a:rPr lang="en-GB" sz="800" dirty="0"/>
              <a:t>Next</a:t>
            </a:r>
            <a:r>
              <a:rPr lang="en-GB" sz="800" baseline="0" dirty="0"/>
              <a:t> Generation Freight</a:t>
            </a:r>
            <a:endParaRPr lang="en-GB" sz="800" dirty="0"/>
          </a:p>
        </p:txBody>
      </p:sp>
      <p:sp>
        <p:nvSpPr>
          <p:cNvPr id="12" name="Rectangle 11"/>
          <p:cNvSpPr/>
          <p:nvPr userDrawn="1"/>
        </p:nvSpPr>
        <p:spPr>
          <a:xfrm>
            <a:off x="285028" y="205564"/>
            <a:ext cx="11570274" cy="977636"/>
          </a:xfrm>
          <a:prstGeom prst="rect">
            <a:avLst/>
          </a:prstGeom>
          <a:gradFill flip="none" rotWithShape="1">
            <a:gsLst>
              <a:gs pos="0">
                <a:schemeClr val="accent1">
                  <a:lumMod val="25000"/>
                  <a:lumOff val="75000"/>
                  <a:shade val="30000"/>
                  <a:satMod val="115000"/>
                </a:schemeClr>
              </a:gs>
              <a:gs pos="50000">
                <a:schemeClr val="accent1">
                  <a:lumMod val="25000"/>
                  <a:lumOff val="75000"/>
                  <a:shade val="67500"/>
                  <a:satMod val="115000"/>
                </a:schemeClr>
              </a:gs>
              <a:gs pos="100000">
                <a:schemeClr val="accent1">
                  <a:lumMod val="25000"/>
                  <a:lumOff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416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83017" y="371297"/>
            <a:ext cx="1071370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63" name="Group 62"/>
          <p:cNvGrpSpPr/>
          <p:nvPr userDrawn="1"/>
        </p:nvGrpSpPr>
        <p:grpSpPr>
          <a:xfrm>
            <a:off x="1" y="0"/>
            <a:ext cx="941696" cy="6858000"/>
            <a:chOff x="1" y="0"/>
            <a:chExt cx="941696" cy="6858000"/>
          </a:xfrm>
          <a:solidFill>
            <a:schemeClr val="tx2">
              <a:lumMod val="40000"/>
              <a:lumOff val="60000"/>
            </a:schemeClr>
          </a:solidFill>
        </p:grpSpPr>
        <p:sp>
          <p:nvSpPr>
            <p:cNvPr id="56" name="Parallelogram 55"/>
            <p:cNvSpPr/>
            <p:nvPr userDrawn="1"/>
          </p:nvSpPr>
          <p:spPr>
            <a:xfrm>
              <a:off x="1" y="0"/>
              <a:ext cx="941696" cy="6858000"/>
            </a:xfrm>
            <a:prstGeom prst="parallelogram">
              <a:avLst>
                <a:gd name="adj" fmla="val 764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userDrawn="1"/>
          </p:nvSpPr>
          <p:spPr>
            <a:xfrm>
              <a:off x="1" y="0"/>
              <a:ext cx="591508" cy="5634764"/>
            </a:xfrm>
            <a:custGeom>
              <a:avLst/>
              <a:gdLst>
                <a:gd name="connsiteX0" fmla="*/ 369729 w 591508"/>
                <a:gd name="connsiteY0" fmla="*/ 0 h 5634764"/>
                <a:gd name="connsiteX1" fmla="*/ 591508 w 591508"/>
                <a:gd name="connsiteY1" fmla="*/ 0 h 5634764"/>
                <a:gd name="connsiteX2" fmla="*/ 0 w 591508"/>
                <a:gd name="connsiteY2" fmla="*/ 5634764 h 5634764"/>
                <a:gd name="connsiteX3" fmla="*/ 0 w 591508"/>
                <a:gd name="connsiteY3" fmla="*/ 3522075 h 5634764"/>
              </a:gdLst>
              <a:ahLst/>
              <a:cxnLst>
                <a:cxn ang="0">
                  <a:pos x="connsiteX0" y="connsiteY0"/>
                </a:cxn>
                <a:cxn ang="0">
                  <a:pos x="connsiteX1" y="connsiteY1"/>
                </a:cxn>
                <a:cxn ang="0">
                  <a:pos x="connsiteX2" y="connsiteY2"/>
                </a:cxn>
                <a:cxn ang="0">
                  <a:pos x="connsiteX3" y="connsiteY3"/>
                </a:cxn>
              </a:cxnLst>
              <a:rect l="l" t="t" r="r" b="b"/>
              <a:pathLst>
                <a:path w="591508" h="5634764">
                  <a:moveTo>
                    <a:pt x="369729" y="0"/>
                  </a:moveTo>
                  <a:lnTo>
                    <a:pt x="591508" y="0"/>
                  </a:lnTo>
                  <a:lnTo>
                    <a:pt x="0" y="5634764"/>
                  </a:lnTo>
                  <a:lnTo>
                    <a:pt x="0" y="35220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userDrawn="1"/>
          </p:nvSpPr>
          <p:spPr>
            <a:xfrm>
              <a:off x="1" y="0"/>
              <a:ext cx="241321" cy="2298848"/>
            </a:xfrm>
            <a:custGeom>
              <a:avLst/>
              <a:gdLst>
                <a:gd name="connsiteX0" fmla="*/ 19542 w 241321"/>
                <a:gd name="connsiteY0" fmla="*/ 0 h 2298848"/>
                <a:gd name="connsiteX1" fmla="*/ 241321 w 241321"/>
                <a:gd name="connsiteY1" fmla="*/ 0 h 2298848"/>
                <a:gd name="connsiteX2" fmla="*/ 0 w 241321"/>
                <a:gd name="connsiteY2" fmla="*/ 2298848 h 2298848"/>
                <a:gd name="connsiteX3" fmla="*/ 0 w 241321"/>
                <a:gd name="connsiteY3" fmla="*/ 186159 h 2298848"/>
              </a:gdLst>
              <a:ahLst/>
              <a:cxnLst>
                <a:cxn ang="0">
                  <a:pos x="connsiteX0" y="connsiteY0"/>
                </a:cxn>
                <a:cxn ang="0">
                  <a:pos x="connsiteX1" y="connsiteY1"/>
                </a:cxn>
                <a:cxn ang="0">
                  <a:pos x="connsiteX2" y="connsiteY2"/>
                </a:cxn>
                <a:cxn ang="0">
                  <a:pos x="connsiteX3" y="connsiteY3"/>
                </a:cxn>
              </a:cxnLst>
              <a:rect l="l" t="t" r="r" b="b"/>
              <a:pathLst>
                <a:path w="241321" h="2298848">
                  <a:moveTo>
                    <a:pt x="19542" y="0"/>
                  </a:moveTo>
                  <a:lnTo>
                    <a:pt x="241321" y="0"/>
                  </a:lnTo>
                  <a:lnTo>
                    <a:pt x="0" y="2298848"/>
                  </a:lnTo>
                  <a:lnTo>
                    <a:pt x="0" y="18615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userDrawn="1"/>
        </p:nvGrpSpPr>
        <p:grpSpPr>
          <a:xfrm rot="10800000">
            <a:off x="11250304" y="0"/>
            <a:ext cx="941696" cy="6858000"/>
            <a:chOff x="1" y="0"/>
            <a:chExt cx="941696" cy="6858000"/>
          </a:xfrm>
          <a:solidFill>
            <a:schemeClr val="accent2">
              <a:alpha val="11000"/>
            </a:schemeClr>
          </a:solidFill>
        </p:grpSpPr>
        <p:sp>
          <p:nvSpPr>
            <p:cNvPr id="69" name="Parallelogram 68"/>
            <p:cNvSpPr/>
            <p:nvPr userDrawn="1"/>
          </p:nvSpPr>
          <p:spPr>
            <a:xfrm>
              <a:off x="1" y="0"/>
              <a:ext cx="941696" cy="6858000"/>
            </a:xfrm>
            <a:prstGeom prst="parallelogram">
              <a:avLst>
                <a:gd name="adj" fmla="val 764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userDrawn="1"/>
          </p:nvSpPr>
          <p:spPr>
            <a:xfrm>
              <a:off x="1" y="0"/>
              <a:ext cx="591508" cy="5634764"/>
            </a:xfrm>
            <a:custGeom>
              <a:avLst/>
              <a:gdLst>
                <a:gd name="connsiteX0" fmla="*/ 369729 w 591508"/>
                <a:gd name="connsiteY0" fmla="*/ 0 h 5634764"/>
                <a:gd name="connsiteX1" fmla="*/ 591508 w 591508"/>
                <a:gd name="connsiteY1" fmla="*/ 0 h 5634764"/>
                <a:gd name="connsiteX2" fmla="*/ 0 w 591508"/>
                <a:gd name="connsiteY2" fmla="*/ 5634764 h 5634764"/>
                <a:gd name="connsiteX3" fmla="*/ 0 w 591508"/>
                <a:gd name="connsiteY3" fmla="*/ 3522075 h 5634764"/>
              </a:gdLst>
              <a:ahLst/>
              <a:cxnLst>
                <a:cxn ang="0">
                  <a:pos x="connsiteX0" y="connsiteY0"/>
                </a:cxn>
                <a:cxn ang="0">
                  <a:pos x="connsiteX1" y="connsiteY1"/>
                </a:cxn>
                <a:cxn ang="0">
                  <a:pos x="connsiteX2" y="connsiteY2"/>
                </a:cxn>
                <a:cxn ang="0">
                  <a:pos x="connsiteX3" y="connsiteY3"/>
                </a:cxn>
              </a:cxnLst>
              <a:rect l="l" t="t" r="r" b="b"/>
              <a:pathLst>
                <a:path w="591508" h="5634764">
                  <a:moveTo>
                    <a:pt x="369729" y="0"/>
                  </a:moveTo>
                  <a:lnTo>
                    <a:pt x="591508" y="0"/>
                  </a:lnTo>
                  <a:lnTo>
                    <a:pt x="0" y="5634764"/>
                  </a:lnTo>
                  <a:lnTo>
                    <a:pt x="0" y="35220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userDrawn="1"/>
          </p:nvSpPr>
          <p:spPr>
            <a:xfrm>
              <a:off x="1" y="0"/>
              <a:ext cx="241321" cy="2298848"/>
            </a:xfrm>
            <a:custGeom>
              <a:avLst/>
              <a:gdLst>
                <a:gd name="connsiteX0" fmla="*/ 19542 w 241321"/>
                <a:gd name="connsiteY0" fmla="*/ 0 h 2298848"/>
                <a:gd name="connsiteX1" fmla="*/ 241321 w 241321"/>
                <a:gd name="connsiteY1" fmla="*/ 0 h 2298848"/>
                <a:gd name="connsiteX2" fmla="*/ 0 w 241321"/>
                <a:gd name="connsiteY2" fmla="*/ 2298848 h 2298848"/>
                <a:gd name="connsiteX3" fmla="*/ 0 w 241321"/>
                <a:gd name="connsiteY3" fmla="*/ 186159 h 2298848"/>
              </a:gdLst>
              <a:ahLst/>
              <a:cxnLst>
                <a:cxn ang="0">
                  <a:pos x="connsiteX0" y="connsiteY0"/>
                </a:cxn>
                <a:cxn ang="0">
                  <a:pos x="connsiteX1" y="connsiteY1"/>
                </a:cxn>
                <a:cxn ang="0">
                  <a:pos x="connsiteX2" y="connsiteY2"/>
                </a:cxn>
                <a:cxn ang="0">
                  <a:pos x="connsiteX3" y="connsiteY3"/>
                </a:cxn>
              </a:cxnLst>
              <a:rect l="l" t="t" r="r" b="b"/>
              <a:pathLst>
                <a:path w="241321" h="2298848">
                  <a:moveTo>
                    <a:pt x="19542" y="0"/>
                  </a:moveTo>
                  <a:lnTo>
                    <a:pt x="241321" y="0"/>
                  </a:lnTo>
                  <a:lnTo>
                    <a:pt x="0" y="2298848"/>
                  </a:lnTo>
                  <a:lnTo>
                    <a:pt x="0" y="18615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Small logo.jpg"/>
          <p:cNvPicPr>
            <a:picLocks noChangeAspect="1"/>
          </p:cNvPicPr>
          <p:nvPr userDrawn="1"/>
        </p:nvPicPr>
        <p:blipFill>
          <a:blip r:embed="rId2" cstate="print"/>
          <a:stretch>
            <a:fillRect/>
          </a:stretch>
        </p:blipFill>
        <p:spPr>
          <a:xfrm>
            <a:off x="397563" y="6522405"/>
            <a:ext cx="763326" cy="228998"/>
          </a:xfrm>
          <a:prstGeom prst="rect">
            <a:avLst/>
          </a:prstGeom>
        </p:spPr>
      </p:pic>
    </p:spTree>
    <p:extLst>
      <p:ext uri="{BB962C8B-B14F-4D97-AF65-F5344CB8AC3E}">
        <p14:creationId xmlns:p14="http://schemas.microsoft.com/office/powerpoint/2010/main" val="2690198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8" name="평행 사변형 7">
            <a:extLst>
              <a:ext uri="{FF2B5EF4-FFF2-40B4-BE49-F238E27FC236}">
                <a16:creationId xmlns:a16="http://schemas.microsoft.com/office/drawing/2014/main" id="{7B63FC95-5720-43C4-901E-0881DAEA0DBA}"/>
              </a:ext>
            </a:extLst>
          </p:cNvPr>
          <p:cNvSpPr/>
          <p:nvPr userDrawn="1"/>
        </p:nvSpPr>
        <p:spPr>
          <a:xfrm>
            <a:off x="387008" y="279641"/>
            <a:ext cx="788613" cy="687814"/>
          </a:xfrm>
          <a:prstGeom prst="parallelogram">
            <a:avLst>
              <a:gd name="adj" fmla="val 87589"/>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 name="평행 사변형 9">
            <a:extLst>
              <a:ext uri="{FF2B5EF4-FFF2-40B4-BE49-F238E27FC236}">
                <a16:creationId xmlns:a16="http://schemas.microsoft.com/office/drawing/2014/main" id="{485324D9-2D43-44A7-8BBC-8D8CA38BF787}"/>
              </a:ext>
            </a:extLst>
          </p:cNvPr>
          <p:cNvSpPr/>
          <p:nvPr userDrawn="1"/>
        </p:nvSpPr>
        <p:spPr>
          <a:xfrm>
            <a:off x="609461" y="279667"/>
            <a:ext cx="788613" cy="687814"/>
          </a:xfrm>
          <a:prstGeom prst="parallelogram">
            <a:avLst>
              <a:gd name="adj" fmla="val 87589"/>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ectangle 3"/>
          <p:cNvSpPr/>
          <p:nvPr userDrawn="1"/>
        </p:nvSpPr>
        <p:spPr>
          <a:xfrm>
            <a:off x="-1190" y="-613"/>
            <a:ext cx="1076777" cy="1218083"/>
          </a:xfrm>
          <a:custGeom>
            <a:avLst/>
            <a:gdLst>
              <a:gd name="connsiteX0" fmla="*/ 0 w 251520"/>
              <a:gd name="connsiteY0" fmla="*/ 0 h 1008112"/>
              <a:gd name="connsiteX1" fmla="*/ 251520 w 251520"/>
              <a:gd name="connsiteY1" fmla="*/ 0 h 1008112"/>
              <a:gd name="connsiteX2" fmla="*/ 251520 w 251520"/>
              <a:gd name="connsiteY2" fmla="*/ 1008112 h 1008112"/>
              <a:gd name="connsiteX3" fmla="*/ 0 w 251520"/>
              <a:gd name="connsiteY3" fmla="*/ 1008112 h 1008112"/>
              <a:gd name="connsiteX4" fmla="*/ 0 w 251520"/>
              <a:gd name="connsiteY4" fmla="*/ 0 h 1008112"/>
              <a:gd name="connsiteX0" fmla="*/ 0 w 686948"/>
              <a:gd name="connsiteY0" fmla="*/ 0 h 1008112"/>
              <a:gd name="connsiteX1" fmla="*/ 686948 w 686948"/>
              <a:gd name="connsiteY1" fmla="*/ 0 h 1008112"/>
              <a:gd name="connsiteX2" fmla="*/ 251520 w 686948"/>
              <a:gd name="connsiteY2" fmla="*/ 1008112 h 1008112"/>
              <a:gd name="connsiteX3" fmla="*/ 0 w 686948"/>
              <a:gd name="connsiteY3" fmla="*/ 1008112 h 1008112"/>
              <a:gd name="connsiteX4" fmla="*/ 0 w 686948"/>
              <a:gd name="connsiteY4" fmla="*/ 0 h 1008112"/>
              <a:gd name="connsiteX0" fmla="*/ 0 w 795805"/>
              <a:gd name="connsiteY0" fmla="*/ 261257 h 1269369"/>
              <a:gd name="connsiteX1" fmla="*/ 795805 w 795805"/>
              <a:gd name="connsiteY1" fmla="*/ 0 h 1269369"/>
              <a:gd name="connsiteX2" fmla="*/ 251520 w 795805"/>
              <a:gd name="connsiteY2" fmla="*/ 1269369 h 1269369"/>
              <a:gd name="connsiteX3" fmla="*/ 0 w 795805"/>
              <a:gd name="connsiteY3" fmla="*/ 1269369 h 1269369"/>
              <a:gd name="connsiteX4" fmla="*/ 0 w 795805"/>
              <a:gd name="connsiteY4" fmla="*/ 261257 h 1269369"/>
              <a:gd name="connsiteX0" fmla="*/ 0 w 795805"/>
              <a:gd name="connsiteY0" fmla="*/ 0 h 1269369"/>
              <a:gd name="connsiteX1" fmla="*/ 795805 w 795805"/>
              <a:gd name="connsiteY1" fmla="*/ 0 h 1269369"/>
              <a:gd name="connsiteX2" fmla="*/ 251520 w 795805"/>
              <a:gd name="connsiteY2" fmla="*/ 1269369 h 1269369"/>
              <a:gd name="connsiteX3" fmla="*/ 0 w 795805"/>
              <a:gd name="connsiteY3" fmla="*/ 1269369 h 1269369"/>
              <a:gd name="connsiteX4" fmla="*/ 0 w 795805"/>
              <a:gd name="connsiteY4" fmla="*/ 0 h 1269369"/>
              <a:gd name="connsiteX0" fmla="*/ 0 w 795805"/>
              <a:gd name="connsiteY0" fmla="*/ 0 h 1269369"/>
              <a:gd name="connsiteX1" fmla="*/ 795805 w 795805"/>
              <a:gd name="connsiteY1" fmla="*/ 0 h 1269369"/>
              <a:gd name="connsiteX2" fmla="*/ 251520 w 795805"/>
              <a:gd name="connsiteY2" fmla="*/ 1269369 h 1269369"/>
              <a:gd name="connsiteX3" fmla="*/ 0 w 795805"/>
              <a:gd name="connsiteY3" fmla="*/ 1269369 h 1269369"/>
              <a:gd name="connsiteX4" fmla="*/ 0 w 795805"/>
              <a:gd name="connsiteY4" fmla="*/ 0 h 1269369"/>
              <a:gd name="connsiteX0" fmla="*/ 0 w 795805"/>
              <a:gd name="connsiteY0" fmla="*/ 0 h 1269369"/>
              <a:gd name="connsiteX1" fmla="*/ 795805 w 795805"/>
              <a:gd name="connsiteY1" fmla="*/ 0 h 1269369"/>
              <a:gd name="connsiteX2" fmla="*/ 0 w 795805"/>
              <a:gd name="connsiteY2" fmla="*/ 1269369 h 1269369"/>
              <a:gd name="connsiteX3" fmla="*/ 0 w 795805"/>
              <a:gd name="connsiteY3" fmla="*/ 0 h 1269369"/>
              <a:gd name="connsiteX0" fmla="*/ 0 w 795805"/>
              <a:gd name="connsiteY0" fmla="*/ 0 h 1127854"/>
              <a:gd name="connsiteX1" fmla="*/ 795805 w 795805"/>
              <a:gd name="connsiteY1" fmla="*/ 0 h 1127854"/>
              <a:gd name="connsiteX2" fmla="*/ 10885 w 795805"/>
              <a:gd name="connsiteY2" fmla="*/ 1127854 h 1127854"/>
              <a:gd name="connsiteX3" fmla="*/ 0 w 795805"/>
              <a:gd name="connsiteY3" fmla="*/ 0 h 1127854"/>
              <a:gd name="connsiteX0" fmla="*/ 10886 w 806691"/>
              <a:gd name="connsiteY0" fmla="*/ 0 h 1214940"/>
              <a:gd name="connsiteX1" fmla="*/ 806691 w 806691"/>
              <a:gd name="connsiteY1" fmla="*/ 0 h 1214940"/>
              <a:gd name="connsiteX2" fmla="*/ 0 w 806691"/>
              <a:gd name="connsiteY2" fmla="*/ 1214940 h 1214940"/>
              <a:gd name="connsiteX3" fmla="*/ 10886 w 806691"/>
              <a:gd name="connsiteY3" fmla="*/ 0 h 1214940"/>
              <a:gd name="connsiteX0" fmla="*/ 10886 w 806691"/>
              <a:gd name="connsiteY0" fmla="*/ 16625 h 1214940"/>
              <a:gd name="connsiteX1" fmla="*/ 806691 w 806691"/>
              <a:gd name="connsiteY1" fmla="*/ 0 h 1214940"/>
              <a:gd name="connsiteX2" fmla="*/ 0 w 806691"/>
              <a:gd name="connsiteY2" fmla="*/ 1214940 h 1214940"/>
              <a:gd name="connsiteX3" fmla="*/ 10886 w 806691"/>
              <a:gd name="connsiteY3" fmla="*/ 16625 h 1214940"/>
              <a:gd name="connsiteX0" fmla="*/ 17121 w 806691"/>
              <a:gd name="connsiteY0" fmla="*/ 8312 h 1214940"/>
              <a:gd name="connsiteX1" fmla="*/ 806691 w 806691"/>
              <a:gd name="connsiteY1" fmla="*/ 0 h 1214940"/>
              <a:gd name="connsiteX2" fmla="*/ 0 w 806691"/>
              <a:gd name="connsiteY2" fmla="*/ 1214940 h 1214940"/>
              <a:gd name="connsiteX3" fmla="*/ 17121 w 806691"/>
              <a:gd name="connsiteY3" fmla="*/ 8312 h 1214940"/>
              <a:gd name="connsiteX0" fmla="*/ 4652 w 806691"/>
              <a:gd name="connsiteY0" fmla="*/ 16624 h 1214940"/>
              <a:gd name="connsiteX1" fmla="*/ 806691 w 806691"/>
              <a:gd name="connsiteY1" fmla="*/ 0 h 1214940"/>
              <a:gd name="connsiteX2" fmla="*/ 0 w 806691"/>
              <a:gd name="connsiteY2" fmla="*/ 1214940 h 1214940"/>
              <a:gd name="connsiteX3" fmla="*/ 4652 w 806691"/>
              <a:gd name="connsiteY3" fmla="*/ 16624 h 1214940"/>
              <a:gd name="connsiteX0" fmla="*/ 4652 w 806691"/>
              <a:gd name="connsiteY0" fmla="*/ 0 h 1214941"/>
              <a:gd name="connsiteX1" fmla="*/ 806691 w 806691"/>
              <a:gd name="connsiteY1" fmla="*/ 1 h 1214941"/>
              <a:gd name="connsiteX2" fmla="*/ 0 w 806691"/>
              <a:gd name="connsiteY2" fmla="*/ 1214941 h 1214941"/>
              <a:gd name="connsiteX3" fmla="*/ 4652 w 806691"/>
              <a:gd name="connsiteY3" fmla="*/ 0 h 1214941"/>
              <a:gd name="connsiteX0" fmla="*/ 4652 w 806691"/>
              <a:gd name="connsiteY0" fmla="*/ 0 h 1223254"/>
              <a:gd name="connsiteX1" fmla="*/ 806691 w 806691"/>
              <a:gd name="connsiteY1" fmla="*/ 8314 h 1223254"/>
              <a:gd name="connsiteX2" fmla="*/ 0 w 806691"/>
              <a:gd name="connsiteY2" fmla="*/ 1223254 h 1223254"/>
              <a:gd name="connsiteX3" fmla="*/ 4652 w 806691"/>
              <a:gd name="connsiteY3" fmla="*/ 0 h 1223254"/>
              <a:gd name="connsiteX0" fmla="*/ 2296 w 806691"/>
              <a:gd name="connsiteY0" fmla="*/ 0 h 1220112"/>
              <a:gd name="connsiteX1" fmla="*/ 806691 w 806691"/>
              <a:gd name="connsiteY1" fmla="*/ 5172 h 1220112"/>
              <a:gd name="connsiteX2" fmla="*/ 0 w 806691"/>
              <a:gd name="connsiteY2" fmla="*/ 1220112 h 1220112"/>
              <a:gd name="connsiteX3" fmla="*/ 2296 w 806691"/>
              <a:gd name="connsiteY3" fmla="*/ 0 h 1220112"/>
              <a:gd name="connsiteX0" fmla="*/ 1040 w 807793"/>
              <a:gd name="connsiteY0" fmla="*/ 1113 h 1214940"/>
              <a:gd name="connsiteX1" fmla="*/ 807793 w 807793"/>
              <a:gd name="connsiteY1" fmla="*/ 0 h 1214940"/>
              <a:gd name="connsiteX2" fmla="*/ 1102 w 807793"/>
              <a:gd name="connsiteY2" fmla="*/ 1214940 h 1214940"/>
              <a:gd name="connsiteX3" fmla="*/ 1040 w 807793"/>
              <a:gd name="connsiteY3" fmla="*/ 1113 h 1214940"/>
              <a:gd name="connsiteX0" fmla="*/ 830 w 807583"/>
              <a:gd name="connsiteY0" fmla="*/ 1113 h 1211798"/>
              <a:gd name="connsiteX1" fmla="*/ 807583 w 807583"/>
              <a:gd name="connsiteY1" fmla="*/ 0 h 1211798"/>
              <a:gd name="connsiteX2" fmla="*/ 3249 w 807583"/>
              <a:gd name="connsiteY2" fmla="*/ 1211798 h 1211798"/>
              <a:gd name="connsiteX3" fmla="*/ 830 w 807583"/>
              <a:gd name="connsiteY3" fmla="*/ 1113 h 1211798"/>
              <a:gd name="connsiteX0" fmla="*/ 1040 w 807793"/>
              <a:gd name="connsiteY0" fmla="*/ 1113 h 1211798"/>
              <a:gd name="connsiteX1" fmla="*/ 807793 w 807793"/>
              <a:gd name="connsiteY1" fmla="*/ 0 h 1211798"/>
              <a:gd name="connsiteX2" fmla="*/ 1103 w 807793"/>
              <a:gd name="connsiteY2" fmla="*/ 1211798 h 1211798"/>
              <a:gd name="connsiteX3" fmla="*/ 1040 w 807793"/>
              <a:gd name="connsiteY3" fmla="*/ 1113 h 1211798"/>
              <a:gd name="connsiteX0" fmla="*/ 830 w 807583"/>
              <a:gd name="connsiteY0" fmla="*/ 1113 h 1208656"/>
              <a:gd name="connsiteX1" fmla="*/ 807583 w 807583"/>
              <a:gd name="connsiteY1" fmla="*/ 0 h 1208656"/>
              <a:gd name="connsiteX2" fmla="*/ 3250 w 807583"/>
              <a:gd name="connsiteY2" fmla="*/ 1208656 h 1208656"/>
              <a:gd name="connsiteX3" fmla="*/ 830 w 807583"/>
              <a:gd name="connsiteY3" fmla="*/ 1113 h 1208656"/>
              <a:gd name="connsiteX0" fmla="*/ 830 w 807583"/>
              <a:gd name="connsiteY0" fmla="*/ 1113 h 1218083"/>
              <a:gd name="connsiteX1" fmla="*/ 807583 w 807583"/>
              <a:gd name="connsiteY1" fmla="*/ 0 h 1218083"/>
              <a:gd name="connsiteX2" fmla="*/ 3250 w 807583"/>
              <a:gd name="connsiteY2" fmla="*/ 1218083 h 1218083"/>
              <a:gd name="connsiteX3" fmla="*/ 830 w 807583"/>
              <a:gd name="connsiteY3" fmla="*/ 1113 h 1218083"/>
            </a:gdLst>
            <a:ahLst/>
            <a:cxnLst>
              <a:cxn ang="0">
                <a:pos x="connsiteX0" y="connsiteY0"/>
              </a:cxn>
              <a:cxn ang="0">
                <a:pos x="connsiteX1" y="connsiteY1"/>
              </a:cxn>
              <a:cxn ang="0">
                <a:pos x="connsiteX2" y="connsiteY2"/>
              </a:cxn>
              <a:cxn ang="0">
                <a:pos x="connsiteX3" y="connsiteY3"/>
              </a:cxn>
            </a:cxnLst>
            <a:rect l="l" t="t" r="r" b="b"/>
            <a:pathLst>
              <a:path w="807583" h="1218083">
                <a:moveTo>
                  <a:pt x="830" y="1113"/>
                </a:moveTo>
                <a:lnTo>
                  <a:pt x="807583" y="0"/>
                </a:lnTo>
                <a:lnTo>
                  <a:pt x="3250" y="1218083"/>
                </a:lnTo>
                <a:cubicBezTo>
                  <a:pt x="6879" y="813103"/>
                  <a:pt x="-2799" y="406093"/>
                  <a:pt x="830" y="111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5" name="Rectangle 3"/>
          <p:cNvSpPr/>
          <p:nvPr userDrawn="1"/>
        </p:nvSpPr>
        <p:spPr>
          <a:xfrm>
            <a:off x="0" y="970485"/>
            <a:ext cx="223365" cy="252305"/>
          </a:xfrm>
          <a:custGeom>
            <a:avLst/>
            <a:gdLst/>
            <a:ahLst/>
            <a:cxnLst/>
            <a:rect l="l" t="t" r="r" b="b"/>
            <a:pathLst>
              <a:path w="167524" h="252305">
                <a:moveTo>
                  <a:pt x="2261" y="0"/>
                </a:moveTo>
                <a:lnTo>
                  <a:pt x="167524" y="0"/>
                </a:lnTo>
                <a:lnTo>
                  <a:pt x="0" y="25230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
        <p:nvSpPr>
          <p:cNvPr id="14" name="Picture Placeholder 13"/>
          <p:cNvSpPr>
            <a:spLocks noGrp="1"/>
          </p:cNvSpPr>
          <p:nvPr>
            <p:ph type="pic" sz="quarter" idx="10" hasCustomPrompt="1"/>
          </p:nvPr>
        </p:nvSpPr>
        <p:spPr>
          <a:xfrm>
            <a:off x="1" y="-7117"/>
            <a:ext cx="8883762" cy="6874169"/>
          </a:xfrm>
          <a:custGeom>
            <a:avLst/>
            <a:gdLst>
              <a:gd name="connsiteX0" fmla="*/ 0 w 4176532"/>
              <a:gd name="connsiteY0" fmla="*/ 6867763 h 6867763"/>
              <a:gd name="connsiteX1" fmla="*/ 1367981 w 4176532"/>
              <a:gd name="connsiteY1" fmla="*/ 0 h 6867763"/>
              <a:gd name="connsiteX2" fmla="*/ 4176532 w 4176532"/>
              <a:gd name="connsiteY2" fmla="*/ 0 h 6867763"/>
              <a:gd name="connsiteX3" fmla="*/ 2808551 w 4176532"/>
              <a:gd name="connsiteY3" fmla="*/ 6867763 h 6867763"/>
              <a:gd name="connsiteX4" fmla="*/ 0 w 4176532"/>
              <a:gd name="connsiteY4" fmla="*/ 6867763 h 6867763"/>
              <a:gd name="connsiteX0" fmla="*/ 0 w 4909957"/>
              <a:gd name="connsiteY0" fmla="*/ 6867763 h 6867763"/>
              <a:gd name="connsiteX1" fmla="*/ 1367981 w 4909957"/>
              <a:gd name="connsiteY1" fmla="*/ 0 h 6867763"/>
              <a:gd name="connsiteX2" fmla="*/ 4909957 w 4909957"/>
              <a:gd name="connsiteY2" fmla="*/ 0 h 6867763"/>
              <a:gd name="connsiteX3" fmla="*/ 2808551 w 4909957"/>
              <a:gd name="connsiteY3" fmla="*/ 6867763 h 6867763"/>
              <a:gd name="connsiteX4" fmla="*/ 0 w 4909957"/>
              <a:gd name="connsiteY4" fmla="*/ 6867763 h 6867763"/>
              <a:gd name="connsiteX0" fmla="*/ 0 w 4909957"/>
              <a:gd name="connsiteY0" fmla="*/ 6877288 h 6877288"/>
              <a:gd name="connsiteX1" fmla="*/ 2110931 w 4909957"/>
              <a:gd name="connsiteY1" fmla="*/ 0 h 6877288"/>
              <a:gd name="connsiteX2" fmla="*/ 4909957 w 4909957"/>
              <a:gd name="connsiteY2" fmla="*/ 9525 h 6877288"/>
              <a:gd name="connsiteX3" fmla="*/ 2808551 w 4909957"/>
              <a:gd name="connsiteY3" fmla="*/ 6877288 h 6877288"/>
              <a:gd name="connsiteX4" fmla="*/ 0 w 4909957"/>
              <a:gd name="connsiteY4" fmla="*/ 6877288 h 6877288"/>
              <a:gd name="connsiteX0" fmla="*/ 0 w 5557657"/>
              <a:gd name="connsiteY0" fmla="*/ 6877288 h 6877288"/>
              <a:gd name="connsiteX1" fmla="*/ 2110931 w 5557657"/>
              <a:gd name="connsiteY1" fmla="*/ 0 h 6877288"/>
              <a:gd name="connsiteX2" fmla="*/ 5557657 w 5557657"/>
              <a:gd name="connsiteY2" fmla="*/ 0 h 6877288"/>
              <a:gd name="connsiteX3" fmla="*/ 2808551 w 5557657"/>
              <a:gd name="connsiteY3" fmla="*/ 6877288 h 6877288"/>
              <a:gd name="connsiteX4" fmla="*/ 0 w 5557657"/>
              <a:gd name="connsiteY4" fmla="*/ 6877288 h 6877288"/>
              <a:gd name="connsiteX0" fmla="*/ 0 w 5557657"/>
              <a:gd name="connsiteY0" fmla="*/ 6877288 h 6877288"/>
              <a:gd name="connsiteX1" fmla="*/ 2815781 w 5557657"/>
              <a:gd name="connsiteY1" fmla="*/ 0 h 6877288"/>
              <a:gd name="connsiteX2" fmla="*/ 5557657 w 5557657"/>
              <a:gd name="connsiteY2" fmla="*/ 0 h 6877288"/>
              <a:gd name="connsiteX3" fmla="*/ 2808551 w 5557657"/>
              <a:gd name="connsiteY3" fmla="*/ 6877288 h 6877288"/>
              <a:gd name="connsiteX4" fmla="*/ 0 w 5557657"/>
              <a:gd name="connsiteY4" fmla="*/ 6877288 h 6877288"/>
              <a:gd name="connsiteX0" fmla="*/ 0 w 5557657"/>
              <a:gd name="connsiteY0" fmla="*/ 6877288 h 6877288"/>
              <a:gd name="connsiteX1" fmla="*/ 2815781 w 5557657"/>
              <a:gd name="connsiteY1" fmla="*/ 0 h 6877288"/>
              <a:gd name="connsiteX2" fmla="*/ 5557657 w 5557657"/>
              <a:gd name="connsiteY2" fmla="*/ 0 h 6877288"/>
              <a:gd name="connsiteX3" fmla="*/ 3888051 w 5557657"/>
              <a:gd name="connsiteY3" fmla="*/ 6877288 h 6877288"/>
              <a:gd name="connsiteX4" fmla="*/ 0 w 5557657"/>
              <a:gd name="connsiteY4" fmla="*/ 6877288 h 6877288"/>
              <a:gd name="connsiteX0" fmla="*/ 0 w 6433957"/>
              <a:gd name="connsiteY0" fmla="*/ 6877288 h 6877288"/>
              <a:gd name="connsiteX1" fmla="*/ 2815781 w 6433957"/>
              <a:gd name="connsiteY1" fmla="*/ 0 h 6877288"/>
              <a:gd name="connsiteX2" fmla="*/ 6433957 w 6433957"/>
              <a:gd name="connsiteY2" fmla="*/ 0 h 6877288"/>
              <a:gd name="connsiteX3" fmla="*/ 3888051 w 6433957"/>
              <a:gd name="connsiteY3" fmla="*/ 6877288 h 6877288"/>
              <a:gd name="connsiteX4" fmla="*/ 0 w 6433957"/>
              <a:gd name="connsiteY4" fmla="*/ 6877288 h 6877288"/>
              <a:gd name="connsiteX0" fmla="*/ 0 w 6484757"/>
              <a:gd name="connsiteY0" fmla="*/ 6877288 h 6877288"/>
              <a:gd name="connsiteX1" fmla="*/ 2815781 w 6484757"/>
              <a:gd name="connsiteY1" fmla="*/ 0 h 6877288"/>
              <a:gd name="connsiteX2" fmla="*/ 6484757 w 6484757"/>
              <a:gd name="connsiteY2" fmla="*/ 0 h 6877288"/>
              <a:gd name="connsiteX3" fmla="*/ 3888051 w 6484757"/>
              <a:gd name="connsiteY3" fmla="*/ 6877288 h 6877288"/>
              <a:gd name="connsiteX4" fmla="*/ 0 w 6484757"/>
              <a:gd name="connsiteY4" fmla="*/ 6877288 h 6877288"/>
              <a:gd name="connsiteX0" fmla="*/ 0 w 6484757"/>
              <a:gd name="connsiteY0" fmla="*/ 6877288 h 6877288"/>
              <a:gd name="connsiteX1" fmla="*/ 2815781 w 6484757"/>
              <a:gd name="connsiteY1" fmla="*/ 0 h 6877288"/>
              <a:gd name="connsiteX2" fmla="*/ 6484757 w 6484757"/>
              <a:gd name="connsiteY2" fmla="*/ 0 h 6877288"/>
              <a:gd name="connsiteX3" fmla="*/ 3888051 w 6484757"/>
              <a:gd name="connsiteY3" fmla="*/ 6877288 h 6877288"/>
              <a:gd name="connsiteX4" fmla="*/ 790606 w 6484757"/>
              <a:gd name="connsiteY4" fmla="*/ 6877288 h 6877288"/>
              <a:gd name="connsiteX5" fmla="*/ 0 w 6484757"/>
              <a:gd name="connsiteY5" fmla="*/ 6877288 h 6877288"/>
              <a:gd name="connsiteX0" fmla="*/ 0 w 5717727"/>
              <a:gd name="connsiteY0" fmla="*/ 5004406 h 6877288"/>
              <a:gd name="connsiteX1" fmla="*/ 2048751 w 5717727"/>
              <a:gd name="connsiteY1" fmla="*/ 0 h 6877288"/>
              <a:gd name="connsiteX2" fmla="*/ 5717727 w 5717727"/>
              <a:gd name="connsiteY2" fmla="*/ 0 h 6877288"/>
              <a:gd name="connsiteX3" fmla="*/ 3121021 w 5717727"/>
              <a:gd name="connsiteY3" fmla="*/ 6877288 h 6877288"/>
              <a:gd name="connsiteX4" fmla="*/ 23576 w 5717727"/>
              <a:gd name="connsiteY4" fmla="*/ 6877288 h 6877288"/>
              <a:gd name="connsiteX5" fmla="*/ 0 w 5717727"/>
              <a:gd name="connsiteY5" fmla="*/ 5004406 h 6877288"/>
              <a:gd name="connsiteX0" fmla="*/ 0 w 5717727"/>
              <a:gd name="connsiteY0" fmla="*/ 5004406 h 6877288"/>
              <a:gd name="connsiteX1" fmla="*/ 2048751 w 5717727"/>
              <a:gd name="connsiteY1" fmla="*/ 0 h 6877288"/>
              <a:gd name="connsiteX2" fmla="*/ 5717727 w 5717727"/>
              <a:gd name="connsiteY2" fmla="*/ 0 h 6877288"/>
              <a:gd name="connsiteX3" fmla="*/ 3121021 w 5717727"/>
              <a:gd name="connsiteY3" fmla="*/ 6877288 h 6877288"/>
              <a:gd name="connsiteX4" fmla="*/ 11002 w 5717727"/>
              <a:gd name="connsiteY4" fmla="*/ 6877288 h 6877288"/>
              <a:gd name="connsiteX5" fmla="*/ 0 w 5717727"/>
              <a:gd name="connsiteY5" fmla="*/ 5004406 h 6877288"/>
              <a:gd name="connsiteX0" fmla="*/ 2477 w 5707630"/>
              <a:gd name="connsiteY0" fmla="*/ 3959669 h 6877288"/>
              <a:gd name="connsiteX1" fmla="*/ 2038654 w 5707630"/>
              <a:gd name="connsiteY1" fmla="*/ 0 h 6877288"/>
              <a:gd name="connsiteX2" fmla="*/ 5707630 w 5707630"/>
              <a:gd name="connsiteY2" fmla="*/ 0 h 6877288"/>
              <a:gd name="connsiteX3" fmla="*/ 3110924 w 5707630"/>
              <a:gd name="connsiteY3" fmla="*/ 6877288 h 6877288"/>
              <a:gd name="connsiteX4" fmla="*/ 905 w 5707630"/>
              <a:gd name="connsiteY4" fmla="*/ 6877288 h 6877288"/>
              <a:gd name="connsiteX5" fmla="*/ 2477 w 5707630"/>
              <a:gd name="connsiteY5" fmla="*/ 3959669 h 6877288"/>
              <a:gd name="connsiteX0" fmla="*/ 2477 w 5707630"/>
              <a:gd name="connsiteY0" fmla="*/ 3959669 h 6877288"/>
              <a:gd name="connsiteX1" fmla="*/ 2038654 w 5707630"/>
              <a:gd name="connsiteY1" fmla="*/ 0 h 6877288"/>
              <a:gd name="connsiteX2" fmla="*/ 5707630 w 5707630"/>
              <a:gd name="connsiteY2" fmla="*/ 0 h 6877288"/>
              <a:gd name="connsiteX3" fmla="*/ 2670825 w 5707630"/>
              <a:gd name="connsiteY3" fmla="*/ 6877288 h 6877288"/>
              <a:gd name="connsiteX4" fmla="*/ 905 w 5707630"/>
              <a:gd name="connsiteY4" fmla="*/ 6877288 h 6877288"/>
              <a:gd name="connsiteX5" fmla="*/ 2477 w 5707630"/>
              <a:gd name="connsiteY5" fmla="*/ 3959669 h 6877288"/>
              <a:gd name="connsiteX0" fmla="*/ 2477 w 5707630"/>
              <a:gd name="connsiteY0" fmla="*/ 3959669 h 6877288"/>
              <a:gd name="connsiteX1" fmla="*/ 2038654 w 5707630"/>
              <a:gd name="connsiteY1" fmla="*/ 0 h 6877288"/>
              <a:gd name="connsiteX2" fmla="*/ 5707630 w 5707630"/>
              <a:gd name="connsiteY2" fmla="*/ 0 h 6877288"/>
              <a:gd name="connsiteX3" fmla="*/ 2507360 w 5707630"/>
              <a:gd name="connsiteY3" fmla="*/ 6877288 h 6877288"/>
              <a:gd name="connsiteX4" fmla="*/ 905 w 5707630"/>
              <a:gd name="connsiteY4" fmla="*/ 6877288 h 6877288"/>
              <a:gd name="connsiteX5" fmla="*/ 2477 w 5707630"/>
              <a:gd name="connsiteY5" fmla="*/ 3959669 h 6877288"/>
              <a:gd name="connsiteX0" fmla="*/ 2477 w 5707630"/>
              <a:gd name="connsiteY0" fmla="*/ 3794040 h 6877288"/>
              <a:gd name="connsiteX1" fmla="*/ 2038654 w 5707630"/>
              <a:gd name="connsiteY1" fmla="*/ 0 h 6877288"/>
              <a:gd name="connsiteX2" fmla="*/ 5707630 w 5707630"/>
              <a:gd name="connsiteY2" fmla="*/ 0 h 6877288"/>
              <a:gd name="connsiteX3" fmla="*/ 2507360 w 5707630"/>
              <a:gd name="connsiteY3" fmla="*/ 6877288 h 6877288"/>
              <a:gd name="connsiteX4" fmla="*/ 905 w 5707630"/>
              <a:gd name="connsiteY4" fmla="*/ 6877288 h 6877288"/>
              <a:gd name="connsiteX5" fmla="*/ 2477 w 5707630"/>
              <a:gd name="connsiteY5" fmla="*/ 3794040 h 6877288"/>
              <a:gd name="connsiteX0" fmla="*/ 2477 w 5707630"/>
              <a:gd name="connsiteY0" fmla="*/ 3794040 h 6890029"/>
              <a:gd name="connsiteX1" fmla="*/ 2038654 w 5707630"/>
              <a:gd name="connsiteY1" fmla="*/ 0 h 6890029"/>
              <a:gd name="connsiteX2" fmla="*/ 5707630 w 5707630"/>
              <a:gd name="connsiteY2" fmla="*/ 0 h 6890029"/>
              <a:gd name="connsiteX3" fmla="*/ 2771419 w 5707630"/>
              <a:gd name="connsiteY3" fmla="*/ 6890029 h 6890029"/>
              <a:gd name="connsiteX4" fmla="*/ 905 w 5707630"/>
              <a:gd name="connsiteY4" fmla="*/ 6877288 h 6890029"/>
              <a:gd name="connsiteX5" fmla="*/ 2477 w 5707630"/>
              <a:gd name="connsiteY5" fmla="*/ 3794040 h 6890029"/>
              <a:gd name="connsiteX0" fmla="*/ 2477 w 6675848"/>
              <a:gd name="connsiteY0" fmla="*/ 3806781 h 6902770"/>
              <a:gd name="connsiteX1" fmla="*/ 2038654 w 6675848"/>
              <a:gd name="connsiteY1" fmla="*/ 12741 h 6902770"/>
              <a:gd name="connsiteX2" fmla="*/ 6675848 w 6675848"/>
              <a:gd name="connsiteY2" fmla="*/ 0 h 6902770"/>
              <a:gd name="connsiteX3" fmla="*/ 2771419 w 6675848"/>
              <a:gd name="connsiteY3" fmla="*/ 6902770 h 6902770"/>
              <a:gd name="connsiteX4" fmla="*/ 905 w 6675848"/>
              <a:gd name="connsiteY4" fmla="*/ 6890029 h 6902770"/>
              <a:gd name="connsiteX5" fmla="*/ 2477 w 6675848"/>
              <a:gd name="connsiteY5" fmla="*/ 3806781 h 6902770"/>
              <a:gd name="connsiteX0" fmla="*/ 2477 w 6675848"/>
              <a:gd name="connsiteY0" fmla="*/ 3806781 h 6902770"/>
              <a:gd name="connsiteX1" fmla="*/ 2038654 w 6675848"/>
              <a:gd name="connsiteY1" fmla="*/ 12741 h 6902770"/>
              <a:gd name="connsiteX2" fmla="*/ 6675848 w 6675848"/>
              <a:gd name="connsiteY2" fmla="*/ 0 h 6902770"/>
              <a:gd name="connsiteX3" fmla="*/ 2821717 w 6675848"/>
              <a:gd name="connsiteY3" fmla="*/ 6902770 h 6902770"/>
              <a:gd name="connsiteX4" fmla="*/ 905 w 6675848"/>
              <a:gd name="connsiteY4" fmla="*/ 6890029 h 6902770"/>
              <a:gd name="connsiteX5" fmla="*/ 2477 w 6675848"/>
              <a:gd name="connsiteY5" fmla="*/ 3806781 h 6902770"/>
              <a:gd name="connsiteX0" fmla="*/ 2477 w 6675848"/>
              <a:gd name="connsiteY0" fmla="*/ 3806781 h 6902770"/>
              <a:gd name="connsiteX1" fmla="*/ 2038654 w 6675848"/>
              <a:gd name="connsiteY1" fmla="*/ 12741 h 6902770"/>
              <a:gd name="connsiteX2" fmla="*/ 6675848 w 6675848"/>
              <a:gd name="connsiteY2" fmla="*/ 0 h 6902770"/>
              <a:gd name="connsiteX3" fmla="*/ 2809143 w 6675848"/>
              <a:gd name="connsiteY3" fmla="*/ 6902770 h 6902770"/>
              <a:gd name="connsiteX4" fmla="*/ 905 w 6675848"/>
              <a:gd name="connsiteY4" fmla="*/ 6890029 h 6902770"/>
              <a:gd name="connsiteX5" fmla="*/ 2477 w 6675848"/>
              <a:gd name="connsiteY5" fmla="*/ 3806781 h 6902770"/>
              <a:gd name="connsiteX0" fmla="*/ 2477 w 6675848"/>
              <a:gd name="connsiteY0" fmla="*/ 3806781 h 6890029"/>
              <a:gd name="connsiteX1" fmla="*/ 2038654 w 6675848"/>
              <a:gd name="connsiteY1" fmla="*/ 12741 h 6890029"/>
              <a:gd name="connsiteX2" fmla="*/ 6675848 w 6675848"/>
              <a:gd name="connsiteY2" fmla="*/ 0 h 6890029"/>
              <a:gd name="connsiteX3" fmla="*/ 2809143 w 6675848"/>
              <a:gd name="connsiteY3" fmla="*/ 6813585 h 6890029"/>
              <a:gd name="connsiteX4" fmla="*/ 905 w 6675848"/>
              <a:gd name="connsiteY4" fmla="*/ 6890029 h 6890029"/>
              <a:gd name="connsiteX5" fmla="*/ 2477 w 6675848"/>
              <a:gd name="connsiteY5" fmla="*/ 3806781 h 6890029"/>
              <a:gd name="connsiteX0" fmla="*/ 2477 w 6675848"/>
              <a:gd name="connsiteY0" fmla="*/ 3806781 h 6890030"/>
              <a:gd name="connsiteX1" fmla="*/ 2038654 w 6675848"/>
              <a:gd name="connsiteY1" fmla="*/ 12741 h 6890030"/>
              <a:gd name="connsiteX2" fmla="*/ 6675848 w 6675848"/>
              <a:gd name="connsiteY2" fmla="*/ 0 h 6890030"/>
              <a:gd name="connsiteX3" fmla="*/ 2809143 w 6675848"/>
              <a:gd name="connsiteY3" fmla="*/ 6890030 h 6890030"/>
              <a:gd name="connsiteX4" fmla="*/ 905 w 6675848"/>
              <a:gd name="connsiteY4" fmla="*/ 6890029 h 6890030"/>
              <a:gd name="connsiteX5" fmla="*/ 2477 w 6675848"/>
              <a:gd name="connsiteY5" fmla="*/ 3806781 h 6890030"/>
              <a:gd name="connsiteX0" fmla="*/ 2477 w 6675848"/>
              <a:gd name="connsiteY0" fmla="*/ 3794040 h 6877289"/>
              <a:gd name="connsiteX1" fmla="*/ 2038654 w 6675848"/>
              <a:gd name="connsiteY1" fmla="*/ 0 h 6877289"/>
              <a:gd name="connsiteX2" fmla="*/ 6675848 w 6675848"/>
              <a:gd name="connsiteY2" fmla="*/ 0 h 6877289"/>
              <a:gd name="connsiteX3" fmla="*/ 2809143 w 6675848"/>
              <a:gd name="connsiteY3" fmla="*/ 6877289 h 6877289"/>
              <a:gd name="connsiteX4" fmla="*/ 905 w 6675848"/>
              <a:gd name="connsiteY4" fmla="*/ 6877288 h 6877289"/>
              <a:gd name="connsiteX5" fmla="*/ 2477 w 6675848"/>
              <a:gd name="connsiteY5" fmla="*/ 3794040 h 6877289"/>
              <a:gd name="connsiteX0" fmla="*/ 2477 w 6472145"/>
              <a:gd name="connsiteY0" fmla="*/ 3794040 h 6877289"/>
              <a:gd name="connsiteX1" fmla="*/ 2038654 w 6472145"/>
              <a:gd name="connsiteY1" fmla="*/ 0 h 6877289"/>
              <a:gd name="connsiteX2" fmla="*/ 6472145 w 6472145"/>
              <a:gd name="connsiteY2" fmla="*/ 16678 h 6877289"/>
              <a:gd name="connsiteX3" fmla="*/ 2809143 w 6472145"/>
              <a:gd name="connsiteY3" fmla="*/ 6877289 h 6877289"/>
              <a:gd name="connsiteX4" fmla="*/ 905 w 6472145"/>
              <a:gd name="connsiteY4" fmla="*/ 6877288 h 6877289"/>
              <a:gd name="connsiteX5" fmla="*/ 2477 w 6472145"/>
              <a:gd name="connsiteY5" fmla="*/ 3794040 h 6877289"/>
              <a:gd name="connsiteX0" fmla="*/ 2477 w 6465972"/>
              <a:gd name="connsiteY0" fmla="*/ 3794040 h 6877289"/>
              <a:gd name="connsiteX1" fmla="*/ 2038654 w 6465972"/>
              <a:gd name="connsiteY1" fmla="*/ 0 h 6877289"/>
              <a:gd name="connsiteX2" fmla="*/ 6465972 w 6465972"/>
              <a:gd name="connsiteY2" fmla="*/ 8340 h 6877289"/>
              <a:gd name="connsiteX3" fmla="*/ 2809143 w 6465972"/>
              <a:gd name="connsiteY3" fmla="*/ 6877289 h 6877289"/>
              <a:gd name="connsiteX4" fmla="*/ 905 w 6465972"/>
              <a:gd name="connsiteY4" fmla="*/ 6877288 h 6877289"/>
              <a:gd name="connsiteX5" fmla="*/ 2477 w 6465972"/>
              <a:gd name="connsiteY5" fmla="*/ 3794040 h 6877289"/>
              <a:gd name="connsiteX0" fmla="*/ 2477 w 6465972"/>
              <a:gd name="connsiteY0" fmla="*/ 3477144 h 6877289"/>
              <a:gd name="connsiteX1" fmla="*/ 2038654 w 6465972"/>
              <a:gd name="connsiteY1" fmla="*/ 0 h 6877289"/>
              <a:gd name="connsiteX2" fmla="*/ 6465972 w 6465972"/>
              <a:gd name="connsiteY2" fmla="*/ 8340 h 6877289"/>
              <a:gd name="connsiteX3" fmla="*/ 2809143 w 6465972"/>
              <a:gd name="connsiteY3" fmla="*/ 6877289 h 6877289"/>
              <a:gd name="connsiteX4" fmla="*/ 905 w 6465972"/>
              <a:gd name="connsiteY4" fmla="*/ 6877288 h 6877289"/>
              <a:gd name="connsiteX5" fmla="*/ 2477 w 6465972"/>
              <a:gd name="connsiteY5" fmla="*/ 3477144 h 6877289"/>
              <a:gd name="connsiteX0" fmla="*/ 8325 w 6465647"/>
              <a:gd name="connsiteY0" fmla="*/ 3385411 h 6877289"/>
              <a:gd name="connsiteX1" fmla="*/ 2038329 w 6465647"/>
              <a:gd name="connsiteY1" fmla="*/ 0 h 6877289"/>
              <a:gd name="connsiteX2" fmla="*/ 6465647 w 6465647"/>
              <a:gd name="connsiteY2" fmla="*/ 8340 h 6877289"/>
              <a:gd name="connsiteX3" fmla="*/ 2808818 w 6465647"/>
              <a:gd name="connsiteY3" fmla="*/ 6877289 h 6877289"/>
              <a:gd name="connsiteX4" fmla="*/ 580 w 6465647"/>
              <a:gd name="connsiteY4" fmla="*/ 6877288 h 6877289"/>
              <a:gd name="connsiteX5" fmla="*/ 8325 w 6465647"/>
              <a:gd name="connsiteY5" fmla="*/ 3385411 h 6877289"/>
              <a:gd name="connsiteX0" fmla="*/ 0 w 6482013"/>
              <a:gd name="connsiteY0" fmla="*/ 3268661 h 6877289"/>
              <a:gd name="connsiteX1" fmla="*/ 2054695 w 6482013"/>
              <a:gd name="connsiteY1" fmla="*/ 0 h 6877289"/>
              <a:gd name="connsiteX2" fmla="*/ 6482013 w 6482013"/>
              <a:gd name="connsiteY2" fmla="*/ 8340 h 6877289"/>
              <a:gd name="connsiteX3" fmla="*/ 2825184 w 6482013"/>
              <a:gd name="connsiteY3" fmla="*/ 6877289 h 6877289"/>
              <a:gd name="connsiteX4" fmla="*/ 16946 w 6482013"/>
              <a:gd name="connsiteY4" fmla="*/ 6877288 h 6877289"/>
              <a:gd name="connsiteX5" fmla="*/ 0 w 6482013"/>
              <a:gd name="connsiteY5" fmla="*/ 3268661 h 6877289"/>
              <a:gd name="connsiteX0" fmla="*/ 0 w 6469667"/>
              <a:gd name="connsiteY0" fmla="*/ 3251983 h 6877289"/>
              <a:gd name="connsiteX1" fmla="*/ 2042349 w 6469667"/>
              <a:gd name="connsiteY1" fmla="*/ 0 h 6877289"/>
              <a:gd name="connsiteX2" fmla="*/ 6469667 w 6469667"/>
              <a:gd name="connsiteY2" fmla="*/ 8340 h 6877289"/>
              <a:gd name="connsiteX3" fmla="*/ 2812838 w 6469667"/>
              <a:gd name="connsiteY3" fmla="*/ 6877289 h 6877289"/>
              <a:gd name="connsiteX4" fmla="*/ 4600 w 6469667"/>
              <a:gd name="connsiteY4" fmla="*/ 6877288 h 6877289"/>
              <a:gd name="connsiteX5" fmla="*/ 0 w 6469667"/>
              <a:gd name="connsiteY5" fmla="*/ 3251983 h 6877289"/>
              <a:gd name="connsiteX0" fmla="*/ 0 w 6475840"/>
              <a:gd name="connsiteY0" fmla="*/ 3176929 h 6877289"/>
              <a:gd name="connsiteX1" fmla="*/ 2048522 w 6475840"/>
              <a:gd name="connsiteY1" fmla="*/ 0 h 6877289"/>
              <a:gd name="connsiteX2" fmla="*/ 6475840 w 6475840"/>
              <a:gd name="connsiteY2" fmla="*/ 8340 h 6877289"/>
              <a:gd name="connsiteX3" fmla="*/ 2819011 w 6475840"/>
              <a:gd name="connsiteY3" fmla="*/ 6877289 h 6877289"/>
              <a:gd name="connsiteX4" fmla="*/ 10773 w 6475840"/>
              <a:gd name="connsiteY4" fmla="*/ 6877288 h 6877289"/>
              <a:gd name="connsiteX5" fmla="*/ 0 w 6475840"/>
              <a:gd name="connsiteY5" fmla="*/ 3176929 h 6877289"/>
              <a:gd name="connsiteX0" fmla="*/ 0 w 6475840"/>
              <a:gd name="connsiteY0" fmla="*/ 3185268 h 6877289"/>
              <a:gd name="connsiteX1" fmla="*/ 2048522 w 6475840"/>
              <a:gd name="connsiteY1" fmla="*/ 0 h 6877289"/>
              <a:gd name="connsiteX2" fmla="*/ 6475840 w 6475840"/>
              <a:gd name="connsiteY2" fmla="*/ 8340 h 6877289"/>
              <a:gd name="connsiteX3" fmla="*/ 2819011 w 6475840"/>
              <a:gd name="connsiteY3" fmla="*/ 6877289 h 6877289"/>
              <a:gd name="connsiteX4" fmla="*/ 10773 w 6475840"/>
              <a:gd name="connsiteY4" fmla="*/ 6877288 h 6877289"/>
              <a:gd name="connsiteX5" fmla="*/ 0 w 6475840"/>
              <a:gd name="connsiteY5" fmla="*/ 3185268 h 6877289"/>
              <a:gd name="connsiteX0" fmla="*/ 0 w 6475840"/>
              <a:gd name="connsiteY0" fmla="*/ 3185268 h 6877288"/>
              <a:gd name="connsiteX1" fmla="*/ 2048522 w 6475840"/>
              <a:gd name="connsiteY1" fmla="*/ 0 h 6877288"/>
              <a:gd name="connsiteX2" fmla="*/ 6475840 w 6475840"/>
              <a:gd name="connsiteY2" fmla="*/ 8340 h 6877288"/>
              <a:gd name="connsiteX3" fmla="*/ 2745059 w 6475840"/>
              <a:gd name="connsiteY3" fmla="*/ 6868206 h 6877288"/>
              <a:gd name="connsiteX4" fmla="*/ 10773 w 6475840"/>
              <a:gd name="connsiteY4" fmla="*/ 6877288 h 6877288"/>
              <a:gd name="connsiteX5" fmla="*/ 0 w 6475840"/>
              <a:gd name="connsiteY5" fmla="*/ 3185268 h 6877288"/>
              <a:gd name="connsiteX0" fmla="*/ 0 w 6475840"/>
              <a:gd name="connsiteY0" fmla="*/ 3185268 h 6877288"/>
              <a:gd name="connsiteX1" fmla="*/ 2048522 w 6475840"/>
              <a:gd name="connsiteY1" fmla="*/ 0 h 6877288"/>
              <a:gd name="connsiteX2" fmla="*/ 6475840 w 6475840"/>
              <a:gd name="connsiteY2" fmla="*/ 8340 h 6877288"/>
              <a:gd name="connsiteX3" fmla="*/ 2724890 w 6475840"/>
              <a:gd name="connsiteY3" fmla="*/ 6868206 h 6877288"/>
              <a:gd name="connsiteX4" fmla="*/ 10773 w 6475840"/>
              <a:gd name="connsiteY4" fmla="*/ 6877288 h 6877288"/>
              <a:gd name="connsiteX5" fmla="*/ 0 w 6475840"/>
              <a:gd name="connsiteY5" fmla="*/ 3185268 h 6877288"/>
              <a:gd name="connsiteX0" fmla="*/ 0 w 6475840"/>
              <a:gd name="connsiteY0" fmla="*/ 3185268 h 6886371"/>
              <a:gd name="connsiteX1" fmla="*/ 2048522 w 6475840"/>
              <a:gd name="connsiteY1" fmla="*/ 0 h 6886371"/>
              <a:gd name="connsiteX2" fmla="*/ 6475840 w 6475840"/>
              <a:gd name="connsiteY2" fmla="*/ 8340 h 6886371"/>
              <a:gd name="connsiteX3" fmla="*/ 2718167 w 6475840"/>
              <a:gd name="connsiteY3" fmla="*/ 6886371 h 6886371"/>
              <a:gd name="connsiteX4" fmla="*/ 10773 w 6475840"/>
              <a:gd name="connsiteY4" fmla="*/ 6877288 h 6886371"/>
              <a:gd name="connsiteX5" fmla="*/ 0 w 6475840"/>
              <a:gd name="connsiteY5" fmla="*/ 3185268 h 6886371"/>
              <a:gd name="connsiteX0" fmla="*/ 0 w 6596852"/>
              <a:gd name="connsiteY0" fmla="*/ 3195093 h 6896196"/>
              <a:gd name="connsiteX1" fmla="*/ 2048522 w 6596852"/>
              <a:gd name="connsiteY1" fmla="*/ 9825 h 6896196"/>
              <a:gd name="connsiteX2" fmla="*/ 6596852 w 6596852"/>
              <a:gd name="connsiteY2" fmla="*/ 0 h 6896196"/>
              <a:gd name="connsiteX3" fmla="*/ 2718167 w 6596852"/>
              <a:gd name="connsiteY3" fmla="*/ 6896196 h 6896196"/>
              <a:gd name="connsiteX4" fmla="*/ 10773 w 6596852"/>
              <a:gd name="connsiteY4" fmla="*/ 6887113 h 6896196"/>
              <a:gd name="connsiteX5" fmla="*/ 0 w 6596852"/>
              <a:gd name="connsiteY5" fmla="*/ 3195093 h 6896196"/>
              <a:gd name="connsiteX0" fmla="*/ 0 w 6596852"/>
              <a:gd name="connsiteY0" fmla="*/ 3195093 h 6896196"/>
              <a:gd name="connsiteX1" fmla="*/ 2048522 w 6596852"/>
              <a:gd name="connsiteY1" fmla="*/ 9825 h 6896196"/>
              <a:gd name="connsiteX2" fmla="*/ 6596852 w 6596852"/>
              <a:gd name="connsiteY2" fmla="*/ 0 h 6896196"/>
              <a:gd name="connsiteX3" fmla="*/ 2684553 w 6596852"/>
              <a:gd name="connsiteY3" fmla="*/ 6896196 h 6896196"/>
              <a:gd name="connsiteX4" fmla="*/ 10773 w 6596852"/>
              <a:gd name="connsiteY4" fmla="*/ 6887113 h 6896196"/>
              <a:gd name="connsiteX5" fmla="*/ 0 w 6596852"/>
              <a:gd name="connsiteY5" fmla="*/ 3195093 h 6896196"/>
              <a:gd name="connsiteX0" fmla="*/ 0 w 6596852"/>
              <a:gd name="connsiteY0" fmla="*/ 3195093 h 6896196"/>
              <a:gd name="connsiteX1" fmla="*/ 2048522 w 6596852"/>
              <a:gd name="connsiteY1" fmla="*/ 9825 h 6896196"/>
              <a:gd name="connsiteX2" fmla="*/ 6596852 w 6596852"/>
              <a:gd name="connsiteY2" fmla="*/ 0 h 6896196"/>
              <a:gd name="connsiteX3" fmla="*/ 2630770 w 6596852"/>
              <a:gd name="connsiteY3" fmla="*/ 6896196 h 6896196"/>
              <a:gd name="connsiteX4" fmla="*/ 10773 w 6596852"/>
              <a:gd name="connsiteY4" fmla="*/ 6887113 h 6896196"/>
              <a:gd name="connsiteX5" fmla="*/ 0 w 6596852"/>
              <a:gd name="connsiteY5" fmla="*/ 3195093 h 689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6852" h="6896196">
                <a:moveTo>
                  <a:pt x="0" y="3195093"/>
                </a:moveTo>
                <a:lnTo>
                  <a:pt x="2048522" y="9825"/>
                </a:lnTo>
                <a:lnTo>
                  <a:pt x="6596852" y="0"/>
                </a:lnTo>
                <a:lnTo>
                  <a:pt x="2630770" y="6896196"/>
                </a:lnTo>
                <a:lnTo>
                  <a:pt x="10773" y="6887113"/>
                </a:lnTo>
                <a:cubicBezTo>
                  <a:pt x="7106" y="6262819"/>
                  <a:pt x="3667" y="3819387"/>
                  <a:pt x="0" y="3195093"/>
                </a:cubicBezTo>
                <a:close/>
              </a:path>
            </a:pathLst>
          </a:custGeom>
          <a:solidFill>
            <a:schemeClr val="bg1">
              <a:lumMod val="95000"/>
            </a:schemeClr>
          </a:solidFill>
        </p:spPr>
        <p:txBody>
          <a:bodyPr tIns="360000" anchor="ctr"/>
          <a:lstStyle>
            <a:lvl1pPr marL="0" indent="0" algn="ctr">
              <a:buNone/>
              <a:defRPr sz="1400">
                <a:latin typeface="+mn-lt"/>
                <a:cs typeface="Arial" pitchFamily="34" charset="0"/>
              </a:defRPr>
            </a:lvl1pPr>
          </a:lstStyle>
          <a:p>
            <a:r>
              <a:rPr lang="en-US" altLang="ko-KR" dirty="0"/>
              <a:t>Insert Your Image</a:t>
            </a:r>
            <a:endParaRPr lang="ko-KR" altLang="en-US" dirty="0"/>
          </a:p>
        </p:txBody>
      </p:sp>
      <p:pic>
        <p:nvPicPr>
          <p:cNvPr id="7" name="Picture 6" descr="Small logo.jpg"/>
          <p:cNvPicPr>
            <a:picLocks noChangeAspect="1"/>
          </p:cNvPicPr>
          <p:nvPr userDrawn="1"/>
        </p:nvPicPr>
        <p:blipFill>
          <a:blip r:embed="rId2" cstate="print"/>
          <a:stretch>
            <a:fillRect/>
          </a:stretch>
        </p:blipFill>
        <p:spPr>
          <a:xfrm>
            <a:off x="11290850" y="6538308"/>
            <a:ext cx="763326" cy="228998"/>
          </a:xfrm>
          <a:prstGeom prst="rect">
            <a:avLst/>
          </a:prstGeom>
        </p:spPr>
      </p:pic>
      <p:sp>
        <p:nvSpPr>
          <p:cNvPr id="9" name="TextBox 8"/>
          <p:cNvSpPr txBox="1"/>
          <p:nvPr userDrawn="1"/>
        </p:nvSpPr>
        <p:spPr>
          <a:xfrm>
            <a:off x="8856928" y="6549660"/>
            <a:ext cx="2307265" cy="215444"/>
          </a:xfrm>
          <a:prstGeom prst="rect">
            <a:avLst/>
          </a:prstGeom>
          <a:noFill/>
        </p:spPr>
        <p:txBody>
          <a:bodyPr wrap="square" rtlCol="0">
            <a:spAutoFit/>
          </a:bodyPr>
          <a:lstStyle/>
          <a:p>
            <a:pPr algn="r"/>
            <a:r>
              <a:rPr lang="en-GB" sz="800" dirty="0"/>
              <a:t>Next</a:t>
            </a:r>
            <a:r>
              <a:rPr lang="en-GB" sz="800" baseline="0" dirty="0"/>
              <a:t> Generation Freight</a:t>
            </a:r>
            <a:endParaRPr lang="en-GB" sz="800" dirty="0"/>
          </a:p>
        </p:txBody>
      </p:sp>
      <p:cxnSp>
        <p:nvCxnSpPr>
          <p:cNvPr id="11" name="Straight Connector 10"/>
          <p:cNvCxnSpPr/>
          <p:nvPr userDrawn="1"/>
        </p:nvCxnSpPr>
        <p:spPr>
          <a:xfrm>
            <a:off x="11174819" y="6570922"/>
            <a:ext cx="0" cy="1382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677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MAGE AND CONTENTS LAYOUT_23">
    <p:spTree>
      <p:nvGrpSpPr>
        <p:cNvPr id="1" name=""/>
        <p:cNvGrpSpPr/>
        <p:nvPr/>
      </p:nvGrpSpPr>
      <p:grpSpPr>
        <a:xfrm>
          <a:off x="0" y="0"/>
          <a:ext cx="0" cy="0"/>
          <a:chOff x="0" y="0"/>
          <a:chExt cx="0" cy="0"/>
        </a:xfrm>
      </p:grpSpPr>
      <p:sp>
        <p:nvSpPr>
          <p:cNvPr id="23" name="Rectangle 22"/>
          <p:cNvSpPr/>
          <p:nvPr userDrawn="1"/>
        </p:nvSpPr>
        <p:spPr>
          <a:xfrm>
            <a:off x="-3" y="-1"/>
            <a:ext cx="12192003" cy="3555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그림 개체 틀 2"/>
          <p:cNvSpPr>
            <a:spLocks noGrp="1"/>
          </p:cNvSpPr>
          <p:nvPr>
            <p:ph type="pic" sz="quarter" idx="65" hasCustomPrompt="1"/>
          </p:nvPr>
        </p:nvSpPr>
        <p:spPr>
          <a:xfrm>
            <a:off x="5100846"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3" name="그림 개체 틀 2"/>
          <p:cNvSpPr>
            <a:spLocks noGrp="1"/>
          </p:cNvSpPr>
          <p:nvPr>
            <p:ph type="pic" sz="quarter" idx="66" hasCustomPrompt="1"/>
          </p:nvPr>
        </p:nvSpPr>
        <p:spPr>
          <a:xfrm>
            <a:off x="8480425"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7" name="Text Placeholder 9">
            <a:extLst>
              <a:ext uri="{FF2B5EF4-FFF2-40B4-BE49-F238E27FC236}">
                <a16:creationId xmlns:a16="http://schemas.microsoft.com/office/drawing/2014/main" id="{F51F16FC-ECF9-4C12-8D72-49B470CFAA38}"/>
              </a:ext>
            </a:extLst>
          </p:cNvPr>
          <p:cNvSpPr>
            <a:spLocks noGrp="1"/>
          </p:cNvSpPr>
          <p:nvPr>
            <p:ph type="body" sz="quarter" idx="10" hasCustomPrompt="1"/>
          </p:nvPr>
        </p:nvSpPr>
        <p:spPr>
          <a:xfrm>
            <a:off x="467833" y="328764"/>
            <a:ext cx="10037135"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pic>
        <p:nvPicPr>
          <p:cNvPr id="6" name="Picture 5" descr="Small logo.jpg"/>
          <p:cNvPicPr>
            <a:picLocks noChangeAspect="1"/>
          </p:cNvPicPr>
          <p:nvPr userDrawn="1"/>
        </p:nvPicPr>
        <p:blipFill>
          <a:blip r:embed="rId2" cstate="print"/>
          <a:stretch>
            <a:fillRect/>
          </a:stretch>
        </p:blipFill>
        <p:spPr>
          <a:xfrm>
            <a:off x="11290850" y="6538308"/>
            <a:ext cx="763326" cy="228998"/>
          </a:xfrm>
          <a:prstGeom prst="rect">
            <a:avLst/>
          </a:prstGeom>
        </p:spPr>
      </p:pic>
      <p:sp>
        <p:nvSpPr>
          <p:cNvPr id="7" name="TextBox 6"/>
          <p:cNvSpPr txBox="1"/>
          <p:nvPr userDrawn="1"/>
        </p:nvSpPr>
        <p:spPr>
          <a:xfrm>
            <a:off x="8856928" y="6549660"/>
            <a:ext cx="2307265" cy="215444"/>
          </a:xfrm>
          <a:prstGeom prst="rect">
            <a:avLst/>
          </a:prstGeom>
          <a:noFill/>
        </p:spPr>
        <p:txBody>
          <a:bodyPr wrap="square" rtlCol="0">
            <a:spAutoFit/>
          </a:bodyPr>
          <a:lstStyle/>
          <a:p>
            <a:pPr algn="r"/>
            <a:r>
              <a:rPr lang="en-GB" sz="800" dirty="0"/>
              <a:t>Next</a:t>
            </a:r>
            <a:r>
              <a:rPr lang="en-GB" sz="800" baseline="0" dirty="0"/>
              <a:t> Generation Freight</a:t>
            </a:r>
            <a:endParaRPr lang="en-GB" sz="800" dirty="0"/>
          </a:p>
        </p:txBody>
      </p:sp>
      <p:cxnSp>
        <p:nvCxnSpPr>
          <p:cNvPr id="8" name="Straight Connector 7"/>
          <p:cNvCxnSpPr/>
          <p:nvPr userDrawn="1"/>
        </p:nvCxnSpPr>
        <p:spPr>
          <a:xfrm>
            <a:off x="11174819" y="6570922"/>
            <a:ext cx="0" cy="1382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263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4_Images &amp; Contents Layout">
    <p:spTree>
      <p:nvGrpSpPr>
        <p:cNvPr id="1" name=""/>
        <p:cNvGrpSpPr/>
        <p:nvPr/>
      </p:nvGrpSpPr>
      <p:grpSpPr>
        <a:xfrm>
          <a:off x="0" y="0"/>
          <a:ext cx="0" cy="0"/>
          <a:chOff x="0" y="0"/>
          <a:chExt cx="0" cy="0"/>
        </a:xfrm>
      </p:grpSpPr>
      <p:sp>
        <p:nvSpPr>
          <p:cNvPr id="3" name="Picture Placeholder 2"/>
          <p:cNvSpPr>
            <a:spLocks noGrp="1"/>
          </p:cNvSpPr>
          <p:nvPr>
            <p:ph type="pic" idx="10" hasCustomPrompt="1"/>
          </p:nvPr>
        </p:nvSpPr>
        <p:spPr>
          <a:xfrm>
            <a:off x="0" y="0"/>
            <a:ext cx="3023659" cy="3204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4" name="Picture Placeholder 2"/>
          <p:cNvSpPr>
            <a:spLocks noGrp="1"/>
          </p:cNvSpPr>
          <p:nvPr>
            <p:ph type="pic" idx="11" hasCustomPrompt="1"/>
          </p:nvPr>
        </p:nvSpPr>
        <p:spPr>
          <a:xfrm>
            <a:off x="0" y="3330000"/>
            <a:ext cx="3023659" cy="352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 name="Picture Placeholder 2"/>
          <p:cNvSpPr>
            <a:spLocks noGrp="1"/>
          </p:cNvSpPr>
          <p:nvPr>
            <p:ph type="pic" idx="12" hasCustomPrompt="1"/>
          </p:nvPr>
        </p:nvSpPr>
        <p:spPr>
          <a:xfrm>
            <a:off x="3153739" y="0"/>
            <a:ext cx="3024000" cy="685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6" name="Picture Placeholder 2"/>
          <p:cNvSpPr>
            <a:spLocks noGrp="1"/>
          </p:cNvSpPr>
          <p:nvPr>
            <p:ph type="pic" idx="13" hasCustomPrompt="1"/>
          </p:nvPr>
        </p:nvSpPr>
        <p:spPr>
          <a:xfrm>
            <a:off x="6324000" y="0"/>
            <a:ext cx="5868000" cy="3204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pic>
        <p:nvPicPr>
          <p:cNvPr id="7" name="Picture 6" descr="Small logo.jpg"/>
          <p:cNvPicPr>
            <a:picLocks noChangeAspect="1"/>
          </p:cNvPicPr>
          <p:nvPr userDrawn="1"/>
        </p:nvPicPr>
        <p:blipFill>
          <a:blip r:embed="rId2" cstate="print"/>
          <a:stretch>
            <a:fillRect/>
          </a:stretch>
        </p:blipFill>
        <p:spPr>
          <a:xfrm>
            <a:off x="11290850" y="6538308"/>
            <a:ext cx="763326" cy="228998"/>
          </a:xfrm>
          <a:prstGeom prst="rect">
            <a:avLst/>
          </a:prstGeom>
        </p:spPr>
      </p:pic>
      <p:sp>
        <p:nvSpPr>
          <p:cNvPr id="8" name="TextBox 7"/>
          <p:cNvSpPr txBox="1"/>
          <p:nvPr userDrawn="1"/>
        </p:nvSpPr>
        <p:spPr>
          <a:xfrm>
            <a:off x="8856928" y="6549660"/>
            <a:ext cx="2307265" cy="215444"/>
          </a:xfrm>
          <a:prstGeom prst="rect">
            <a:avLst/>
          </a:prstGeom>
          <a:noFill/>
        </p:spPr>
        <p:txBody>
          <a:bodyPr wrap="square" rtlCol="0">
            <a:spAutoFit/>
          </a:bodyPr>
          <a:lstStyle/>
          <a:p>
            <a:pPr algn="r"/>
            <a:r>
              <a:rPr lang="en-GB" sz="800" dirty="0"/>
              <a:t>Next</a:t>
            </a:r>
            <a:r>
              <a:rPr lang="en-GB" sz="800" baseline="0" dirty="0"/>
              <a:t> Generation Freight</a:t>
            </a:r>
            <a:endParaRPr lang="en-GB" sz="800" dirty="0"/>
          </a:p>
        </p:txBody>
      </p:sp>
      <p:cxnSp>
        <p:nvCxnSpPr>
          <p:cNvPr id="9" name="Straight Connector 8"/>
          <p:cNvCxnSpPr/>
          <p:nvPr userDrawn="1"/>
        </p:nvCxnSpPr>
        <p:spPr>
          <a:xfrm>
            <a:off x="11174819" y="6570922"/>
            <a:ext cx="0" cy="1382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02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013D1A01-700E-4E06-8596-8264245DA431}"/>
              </a:ext>
            </a:extLst>
          </p:cNvPr>
          <p:cNvSpPr/>
          <p:nvPr userDrawn="1"/>
        </p:nvSpPr>
        <p:spPr>
          <a:xfrm>
            <a:off x="11832000" y="-1623"/>
            <a:ext cx="36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2" name="Picture Placeholder 2"/>
          <p:cNvSpPr>
            <a:spLocks noGrp="1"/>
          </p:cNvSpPr>
          <p:nvPr>
            <p:ph type="pic" idx="12" hasCustomPrompt="1"/>
          </p:nvPr>
        </p:nvSpPr>
        <p:spPr>
          <a:xfrm>
            <a:off x="8047694" y="3660"/>
            <a:ext cx="3600000" cy="3672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p:cNvSpPr>
            <a:spLocks noGrp="1"/>
          </p:cNvSpPr>
          <p:nvPr>
            <p:ph type="pic" idx="13" hasCustomPrompt="1"/>
          </p:nvPr>
        </p:nvSpPr>
        <p:spPr>
          <a:xfrm>
            <a:off x="5349830" y="3870000"/>
            <a:ext cx="3600000" cy="2988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4" hasCustomPrompt="1"/>
          </p:nvPr>
        </p:nvSpPr>
        <p:spPr>
          <a:xfrm>
            <a:off x="9127694" y="3870000"/>
            <a:ext cx="2520000" cy="1908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5" hasCustomPrompt="1"/>
          </p:nvPr>
        </p:nvSpPr>
        <p:spPr>
          <a:xfrm>
            <a:off x="5349830" y="1733388"/>
            <a:ext cx="2520000" cy="1942272"/>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Rectangle 6"/>
          <p:cNvSpPr/>
          <p:nvPr userDrawn="1"/>
        </p:nvSpPr>
        <p:spPr>
          <a:xfrm>
            <a:off x="5349830" y="0"/>
            <a:ext cx="2520000" cy="1584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8" name="Rectangle 7"/>
          <p:cNvSpPr/>
          <p:nvPr userDrawn="1"/>
        </p:nvSpPr>
        <p:spPr>
          <a:xfrm>
            <a:off x="9127694" y="5958000"/>
            <a:ext cx="2520000" cy="900000"/>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5">
            <a:extLst>
              <a:ext uri="{FF2B5EF4-FFF2-40B4-BE49-F238E27FC236}">
                <a16:creationId xmlns:a16="http://schemas.microsoft.com/office/drawing/2014/main" id="{C64FE1A3-6C65-4391-AA24-848FD16552F7}"/>
              </a:ext>
            </a:extLst>
          </p:cNvPr>
          <p:cNvSpPr/>
          <p:nvPr userDrawn="1"/>
        </p:nvSpPr>
        <p:spPr>
          <a:xfrm>
            <a:off x="12012000" y="0"/>
            <a:ext cx="18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pic>
        <p:nvPicPr>
          <p:cNvPr id="11" name="Picture 10" descr="Small logo.jpg"/>
          <p:cNvPicPr>
            <a:picLocks noChangeAspect="1"/>
          </p:cNvPicPr>
          <p:nvPr userDrawn="1"/>
        </p:nvPicPr>
        <p:blipFill>
          <a:blip r:embed="rId2" cstate="print"/>
          <a:stretch>
            <a:fillRect/>
          </a:stretch>
        </p:blipFill>
        <p:spPr>
          <a:xfrm>
            <a:off x="127220" y="6538308"/>
            <a:ext cx="763326" cy="228998"/>
          </a:xfrm>
          <a:prstGeom prst="rect">
            <a:avLst/>
          </a:prstGeom>
        </p:spPr>
      </p:pic>
    </p:spTree>
    <p:extLst>
      <p:ext uri="{BB962C8B-B14F-4D97-AF65-F5344CB8AC3E}">
        <p14:creationId xmlns:p14="http://schemas.microsoft.com/office/powerpoint/2010/main" val="28983595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686" r:id="rId1"/>
    <p:sldLayoutId id="2147483691" r:id="rId2"/>
    <p:sldLayoutId id="2147483690" r:id="rId3"/>
    <p:sldLayoutId id="2147483693" r:id="rId4"/>
    <p:sldLayoutId id="2147483698" r:id="rId5"/>
    <p:sldLayoutId id="2147483699" r:id="rId6"/>
    <p:sldLayoutId id="2147483700" r:id="rId7"/>
    <p:sldLayoutId id="2147483702"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F_rs61-j-nM" TargetMode="External"/><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44549" y="2734894"/>
            <a:ext cx="6443330" cy="432048"/>
          </a:xfrm>
        </p:spPr>
        <p:txBody>
          <a:bodyPr/>
          <a:lstStyle/>
          <a:p>
            <a:pPr fontAlgn="auto">
              <a:spcBef>
                <a:spcPts val="0"/>
              </a:spcBef>
              <a:spcAft>
                <a:spcPts val="0"/>
              </a:spcAft>
              <a:defRPr/>
            </a:pPr>
            <a:r>
              <a:rPr lang="en-US" altLang="ko-KR" dirty="0">
                <a:latin typeface="Acumin Pro Thin" pitchFamily="34" charset="0"/>
              </a:rPr>
              <a:t>Powered by TEAM &amp; TECH</a:t>
            </a:r>
          </a:p>
        </p:txBody>
      </p:sp>
      <p:sp>
        <p:nvSpPr>
          <p:cNvPr id="2" name="Title 1"/>
          <p:cNvSpPr>
            <a:spLocks noGrp="1"/>
          </p:cNvSpPr>
          <p:nvPr>
            <p:ph type="title"/>
          </p:nvPr>
        </p:nvSpPr>
        <p:spPr>
          <a:xfrm>
            <a:off x="223285" y="1318474"/>
            <a:ext cx="6443330" cy="1373760"/>
          </a:xfrm>
        </p:spPr>
        <p:txBody>
          <a:bodyPr/>
          <a:lstStyle/>
          <a:p>
            <a:r>
              <a:rPr lang="en-US" dirty="0">
                <a:latin typeface="Acumin Pro" pitchFamily="34" charset="0"/>
              </a:rPr>
              <a:t>International Freight </a:t>
            </a:r>
            <a:br>
              <a:rPr lang="en-US" dirty="0">
                <a:latin typeface="Acumin Pro" pitchFamily="34" charset="0"/>
              </a:rPr>
            </a:br>
            <a:r>
              <a:rPr lang="en-US" dirty="0">
                <a:latin typeface="Acumin Pro" pitchFamily="34" charset="0"/>
              </a:rPr>
              <a:t>Management</a:t>
            </a:r>
          </a:p>
        </p:txBody>
      </p:sp>
    </p:spTree>
    <p:extLst>
      <p:ext uri="{BB962C8B-B14F-4D97-AF65-F5344CB8AC3E}">
        <p14:creationId xmlns:p14="http://schemas.microsoft.com/office/powerpoint/2010/main" val="4032476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a:latin typeface="Acumin Pro" pitchFamily="34" charset="0"/>
              </a:rPr>
              <a:t>Ligentia</a:t>
            </a:r>
            <a:r>
              <a:rPr lang="en-US" dirty="0">
                <a:latin typeface="Acumin Pro" pitchFamily="34" charset="0"/>
              </a:rPr>
              <a:t> ‘Plus’</a:t>
            </a:r>
          </a:p>
        </p:txBody>
      </p:sp>
      <p:sp>
        <p:nvSpPr>
          <p:cNvPr id="3" name="Rounded Rectangle 2">
            <a:extLst>
              <a:ext uri="{FF2B5EF4-FFF2-40B4-BE49-F238E27FC236}">
                <a16:creationId xmlns:a16="http://schemas.microsoft.com/office/drawing/2014/main" id="{3E105325-9A5D-4D30-A703-24A9722A7C5F}"/>
              </a:ext>
            </a:extLst>
          </p:cNvPr>
          <p:cNvSpPr/>
          <p:nvPr/>
        </p:nvSpPr>
        <p:spPr>
          <a:xfrm rot="16200000">
            <a:off x="2883747" y="187238"/>
            <a:ext cx="1182333" cy="4896000"/>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ounded Rectangle 8">
            <a:extLst>
              <a:ext uri="{FF2B5EF4-FFF2-40B4-BE49-F238E27FC236}">
                <a16:creationId xmlns:a16="http://schemas.microsoft.com/office/drawing/2014/main" id="{0A1673A8-01F4-43F6-A97F-BD4145A11CB3}"/>
              </a:ext>
            </a:extLst>
          </p:cNvPr>
          <p:cNvSpPr/>
          <p:nvPr/>
        </p:nvSpPr>
        <p:spPr>
          <a:xfrm rot="16200000">
            <a:off x="807758" y="2158934"/>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ounded Rectangle 5">
            <a:extLst>
              <a:ext uri="{FF2B5EF4-FFF2-40B4-BE49-F238E27FC236}">
                <a16:creationId xmlns:a16="http://schemas.microsoft.com/office/drawing/2014/main" id="{AEC73D69-090C-4A7B-AE54-6268F2639C72}"/>
              </a:ext>
            </a:extLst>
          </p:cNvPr>
          <p:cNvSpPr/>
          <p:nvPr/>
        </p:nvSpPr>
        <p:spPr>
          <a:xfrm rot="16200000">
            <a:off x="2883746" y="1624810"/>
            <a:ext cx="1182333" cy="4896000"/>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ounded Rectangle 8">
            <a:extLst>
              <a:ext uri="{FF2B5EF4-FFF2-40B4-BE49-F238E27FC236}">
                <a16:creationId xmlns:a16="http://schemas.microsoft.com/office/drawing/2014/main" id="{DF747FB0-1F6F-4ECF-B576-5CDF16DAA0D2}"/>
              </a:ext>
            </a:extLst>
          </p:cNvPr>
          <p:cNvSpPr/>
          <p:nvPr/>
        </p:nvSpPr>
        <p:spPr>
          <a:xfrm rot="16200000">
            <a:off x="807757" y="3596506"/>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Rounded Rectangle 8">
            <a:extLst>
              <a:ext uri="{FF2B5EF4-FFF2-40B4-BE49-F238E27FC236}">
                <a16:creationId xmlns:a16="http://schemas.microsoft.com/office/drawing/2014/main" id="{A7633B55-1649-463F-8412-2C4B057180F2}"/>
              </a:ext>
            </a:extLst>
          </p:cNvPr>
          <p:cNvSpPr/>
          <p:nvPr/>
        </p:nvSpPr>
        <p:spPr>
          <a:xfrm rot="16200000">
            <a:off x="2883746" y="3060501"/>
            <a:ext cx="1182334" cy="4896000"/>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ounded Rectangle 8">
            <a:extLst>
              <a:ext uri="{FF2B5EF4-FFF2-40B4-BE49-F238E27FC236}">
                <a16:creationId xmlns:a16="http://schemas.microsoft.com/office/drawing/2014/main" id="{9B9CB7B6-B37B-463D-BC89-2C9CF22D9474}"/>
              </a:ext>
            </a:extLst>
          </p:cNvPr>
          <p:cNvSpPr/>
          <p:nvPr/>
        </p:nvSpPr>
        <p:spPr>
          <a:xfrm rot="16200000">
            <a:off x="807757" y="5032197"/>
            <a:ext cx="1182334"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ounded Rectangle 11">
            <a:extLst>
              <a:ext uri="{FF2B5EF4-FFF2-40B4-BE49-F238E27FC236}">
                <a16:creationId xmlns:a16="http://schemas.microsoft.com/office/drawing/2014/main" id="{C84F610B-F90C-450C-8EEA-7B39C7253AF6}"/>
              </a:ext>
            </a:extLst>
          </p:cNvPr>
          <p:cNvSpPr/>
          <p:nvPr/>
        </p:nvSpPr>
        <p:spPr>
          <a:xfrm rot="5400000" flipH="1">
            <a:off x="8100786" y="187238"/>
            <a:ext cx="1182333" cy="4896000"/>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ounded Rectangle 8">
            <a:extLst>
              <a:ext uri="{FF2B5EF4-FFF2-40B4-BE49-F238E27FC236}">
                <a16:creationId xmlns:a16="http://schemas.microsoft.com/office/drawing/2014/main" id="{45A76BA0-08EC-4115-B978-755DCFC1DE81}"/>
              </a:ext>
            </a:extLst>
          </p:cNvPr>
          <p:cNvSpPr/>
          <p:nvPr/>
        </p:nvSpPr>
        <p:spPr>
          <a:xfrm rot="5400000" flipH="1">
            <a:off x="10176774" y="2158934"/>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ounded Rectangle 14">
            <a:extLst>
              <a:ext uri="{FF2B5EF4-FFF2-40B4-BE49-F238E27FC236}">
                <a16:creationId xmlns:a16="http://schemas.microsoft.com/office/drawing/2014/main" id="{C27C8C9E-E3D3-4988-9C38-971EB3BFF596}"/>
              </a:ext>
            </a:extLst>
          </p:cNvPr>
          <p:cNvSpPr/>
          <p:nvPr/>
        </p:nvSpPr>
        <p:spPr>
          <a:xfrm rot="5400000" flipH="1">
            <a:off x="8100785" y="1624811"/>
            <a:ext cx="1182333" cy="4896000"/>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2" name="Rounded Rectangle 8">
            <a:extLst>
              <a:ext uri="{FF2B5EF4-FFF2-40B4-BE49-F238E27FC236}">
                <a16:creationId xmlns:a16="http://schemas.microsoft.com/office/drawing/2014/main" id="{7348C731-E7A8-4FEB-A6C3-1E70EA7E402B}"/>
              </a:ext>
            </a:extLst>
          </p:cNvPr>
          <p:cNvSpPr/>
          <p:nvPr/>
        </p:nvSpPr>
        <p:spPr>
          <a:xfrm rot="5400000" flipH="1">
            <a:off x="10176773" y="3596507"/>
            <a:ext cx="1182333"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ounded Rectangle 17">
            <a:extLst>
              <a:ext uri="{FF2B5EF4-FFF2-40B4-BE49-F238E27FC236}">
                <a16:creationId xmlns:a16="http://schemas.microsoft.com/office/drawing/2014/main" id="{95BAFB0C-AAFE-4317-9A96-A2A8371FEA6A}"/>
              </a:ext>
            </a:extLst>
          </p:cNvPr>
          <p:cNvSpPr/>
          <p:nvPr/>
        </p:nvSpPr>
        <p:spPr>
          <a:xfrm rot="5400000" flipH="1">
            <a:off x="8100784" y="3064269"/>
            <a:ext cx="1182334" cy="4896000"/>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ounded Rectangle 8">
            <a:extLst>
              <a:ext uri="{FF2B5EF4-FFF2-40B4-BE49-F238E27FC236}">
                <a16:creationId xmlns:a16="http://schemas.microsoft.com/office/drawing/2014/main" id="{08BBFE0E-FE2E-47E8-BD79-86F261AC0570}"/>
              </a:ext>
            </a:extLst>
          </p:cNvPr>
          <p:cNvSpPr/>
          <p:nvPr/>
        </p:nvSpPr>
        <p:spPr>
          <a:xfrm rot="5400000" flipH="1">
            <a:off x="10176772" y="5035965"/>
            <a:ext cx="1182334" cy="952608"/>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15" name="Group 25">
            <a:extLst>
              <a:ext uri="{FF2B5EF4-FFF2-40B4-BE49-F238E27FC236}">
                <a16:creationId xmlns:a16="http://schemas.microsoft.com/office/drawing/2014/main" id="{4D8E9E74-A980-4B91-B946-713BEDDAA781}"/>
              </a:ext>
            </a:extLst>
          </p:cNvPr>
          <p:cNvGrpSpPr/>
          <p:nvPr/>
        </p:nvGrpSpPr>
        <p:grpSpPr>
          <a:xfrm>
            <a:off x="1976009" y="2172705"/>
            <a:ext cx="3248817" cy="923333"/>
            <a:chOff x="6210997" y="1433695"/>
            <a:chExt cx="1457348" cy="656881"/>
          </a:xfrm>
        </p:grpSpPr>
        <p:sp>
          <p:nvSpPr>
            <p:cNvPr id="16" name="TextBox 15">
              <a:extLst>
                <a:ext uri="{FF2B5EF4-FFF2-40B4-BE49-F238E27FC236}">
                  <a16:creationId xmlns:a16="http://schemas.microsoft.com/office/drawing/2014/main" id="{572CDD39-94CF-45F6-AD57-60952EE7DB27}"/>
                </a:ext>
              </a:extLst>
            </p:cNvPr>
            <p:cNvSpPr txBox="1"/>
            <p:nvPr/>
          </p:nvSpPr>
          <p:spPr>
            <a:xfrm>
              <a:off x="6210999" y="1433695"/>
              <a:ext cx="1457346" cy="218960"/>
            </a:xfrm>
            <a:prstGeom prst="rect">
              <a:avLst/>
            </a:prstGeom>
            <a:noFill/>
          </p:spPr>
          <p:txBody>
            <a:bodyPr wrap="square" rtlCol="0">
              <a:spAutoFit/>
            </a:bodyPr>
            <a:lstStyle/>
            <a:p>
              <a:r>
                <a:rPr lang="en-US" altLang="ko-KR" sz="1400" dirty="0">
                  <a:solidFill>
                    <a:schemeClr val="tx1">
                      <a:lumMod val="65000"/>
                      <a:lumOff val="35000"/>
                    </a:schemeClr>
                  </a:solidFill>
                  <a:latin typeface="Acumin Pro Wide" pitchFamily="34" charset="0"/>
                  <a:cs typeface="Arial" pitchFamily="34" charset="0"/>
                </a:rPr>
                <a:t>Forwarder focused </a:t>
              </a:r>
              <a:endParaRPr lang="ko-KR" altLang="en-US" sz="1400" dirty="0">
                <a:solidFill>
                  <a:schemeClr val="tx1">
                    <a:lumMod val="65000"/>
                    <a:lumOff val="35000"/>
                  </a:schemeClr>
                </a:solidFill>
                <a:latin typeface="Acumin Pro Wide" pitchFamily="34" charset="0"/>
                <a:cs typeface="Arial" pitchFamily="34" charset="0"/>
              </a:endParaRPr>
            </a:p>
          </p:txBody>
        </p:sp>
        <p:sp>
          <p:nvSpPr>
            <p:cNvPr id="17" name="TextBox 16">
              <a:extLst>
                <a:ext uri="{FF2B5EF4-FFF2-40B4-BE49-F238E27FC236}">
                  <a16:creationId xmlns:a16="http://schemas.microsoft.com/office/drawing/2014/main" id="{DDF1E01D-F435-4005-8289-AC1E39C8E329}"/>
                </a:ext>
              </a:extLst>
            </p:cNvPr>
            <p:cNvSpPr txBox="1"/>
            <p:nvPr/>
          </p:nvSpPr>
          <p:spPr>
            <a:xfrm>
              <a:off x="6210997" y="1630761"/>
              <a:ext cx="1457346" cy="45981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Introduced with the sole mission to service importers and exporters worldwide with freight forwarding needs.</a:t>
              </a:r>
              <a:endParaRPr lang="ko-KR" altLang="en-US" sz="1200" dirty="0">
                <a:solidFill>
                  <a:schemeClr val="tx1">
                    <a:lumMod val="75000"/>
                    <a:lumOff val="25000"/>
                  </a:schemeClr>
                </a:solidFill>
                <a:cs typeface="Arial" pitchFamily="34" charset="0"/>
              </a:endParaRPr>
            </a:p>
          </p:txBody>
        </p:sp>
      </p:grpSp>
      <p:grpSp>
        <p:nvGrpSpPr>
          <p:cNvPr id="18" name="Group 28">
            <a:extLst>
              <a:ext uri="{FF2B5EF4-FFF2-40B4-BE49-F238E27FC236}">
                <a16:creationId xmlns:a16="http://schemas.microsoft.com/office/drawing/2014/main" id="{41E1A435-5B49-42F6-A099-B59E8E94726D}"/>
              </a:ext>
            </a:extLst>
          </p:cNvPr>
          <p:cNvGrpSpPr/>
          <p:nvPr/>
        </p:nvGrpSpPr>
        <p:grpSpPr>
          <a:xfrm>
            <a:off x="1976009" y="3609259"/>
            <a:ext cx="3248817" cy="923332"/>
            <a:chOff x="6210997" y="1433697"/>
            <a:chExt cx="1457348" cy="656881"/>
          </a:xfrm>
        </p:grpSpPr>
        <p:sp>
          <p:nvSpPr>
            <p:cNvPr id="19" name="TextBox 18">
              <a:extLst>
                <a:ext uri="{FF2B5EF4-FFF2-40B4-BE49-F238E27FC236}">
                  <a16:creationId xmlns:a16="http://schemas.microsoft.com/office/drawing/2014/main" id="{4DB2AAB9-B90A-49B7-85C2-BCB79D815685}"/>
                </a:ext>
              </a:extLst>
            </p:cNvPr>
            <p:cNvSpPr txBox="1"/>
            <p:nvPr/>
          </p:nvSpPr>
          <p:spPr>
            <a:xfrm>
              <a:off x="6210999" y="1433697"/>
              <a:ext cx="1457346" cy="218960"/>
            </a:xfrm>
            <a:prstGeom prst="rect">
              <a:avLst/>
            </a:prstGeom>
            <a:noFill/>
          </p:spPr>
          <p:txBody>
            <a:bodyPr wrap="square" rtlCol="0">
              <a:spAutoFit/>
            </a:bodyPr>
            <a:lstStyle/>
            <a:p>
              <a:r>
                <a:rPr lang="en-US" altLang="ko-KR" sz="1400" dirty="0">
                  <a:solidFill>
                    <a:schemeClr val="tx1">
                      <a:lumMod val="65000"/>
                      <a:lumOff val="35000"/>
                    </a:schemeClr>
                  </a:solidFill>
                  <a:latin typeface="Acumin Pro Wide" pitchFamily="34" charset="0"/>
                  <a:cs typeface="Arial" pitchFamily="34" charset="0"/>
                </a:rPr>
                <a:t>Responsive</a:t>
              </a:r>
              <a:endParaRPr lang="ko-KR" altLang="en-US" sz="1400" dirty="0">
                <a:solidFill>
                  <a:schemeClr val="tx1">
                    <a:lumMod val="65000"/>
                    <a:lumOff val="35000"/>
                  </a:schemeClr>
                </a:solidFill>
                <a:latin typeface="Acumin Pro Wide" pitchFamily="34" charset="0"/>
                <a:cs typeface="Arial" pitchFamily="34" charset="0"/>
              </a:endParaRPr>
            </a:p>
          </p:txBody>
        </p:sp>
        <p:sp>
          <p:nvSpPr>
            <p:cNvPr id="20" name="TextBox 19">
              <a:extLst>
                <a:ext uri="{FF2B5EF4-FFF2-40B4-BE49-F238E27FC236}">
                  <a16:creationId xmlns:a16="http://schemas.microsoft.com/office/drawing/2014/main" id="{7CF7750E-5FC9-4CCC-90D7-5274D2A343D8}"/>
                </a:ext>
              </a:extLst>
            </p:cNvPr>
            <p:cNvSpPr txBox="1"/>
            <p:nvPr/>
          </p:nvSpPr>
          <p:spPr>
            <a:xfrm>
              <a:off x="6210997" y="1630762"/>
              <a:ext cx="1457346" cy="459816"/>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Fully able to respond quickly to every international shipping requirement through multiple methods of communication.</a:t>
              </a:r>
              <a:endParaRPr lang="ko-KR" altLang="en-US" sz="1200" dirty="0">
                <a:solidFill>
                  <a:schemeClr val="tx1">
                    <a:lumMod val="75000"/>
                    <a:lumOff val="25000"/>
                  </a:schemeClr>
                </a:solidFill>
                <a:cs typeface="Arial" pitchFamily="34" charset="0"/>
              </a:endParaRPr>
            </a:p>
          </p:txBody>
        </p:sp>
      </p:grpSp>
      <p:grpSp>
        <p:nvGrpSpPr>
          <p:cNvPr id="21" name="Group 31">
            <a:extLst>
              <a:ext uri="{FF2B5EF4-FFF2-40B4-BE49-F238E27FC236}">
                <a16:creationId xmlns:a16="http://schemas.microsoft.com/office/drawing/2014/main" id="{D5B7B82C-D006-40D9-8981-9E42100AC7FC}"/>
              </a:ext>
            </a:extLst>
          </p:cNvPr>
          <p:cNvGrpSpPr/>
          <p:nvPr/>
        </p:nvGrpSpPr>
        <p:grpSpPr>
          <a:xfrm>
            <a:off x="1976009" y="5045814"/>
            <a:ext cx="3248817" cy="923332"/>
            <a:chOff x="6210997" y="1433695"/>
            <a:chExt cx="1457348" cy="656880"/>
          </a:xfrm>
        </p:grpSpPr>
        <p:sp>
          <p:nvSpPr>
            <p:cNvPr id="22" name="TextBox 21">
              <a:extLst>
                <a:ext uri="{FF2B5EF4-FFF2-40B4-BE49-F238E27FC236}">
                  <a16:creationId xmlns:a16="http://schemas.microsoft.com/office/drawing/2014/main" id="{4EF5351B-545F-4045-A491-DC06B2D2F7B2}"/>
                </a:ext>
              </a:extLst>
            </p:cNvPr>
            <p:cNvSpPr txBox="1"/>
            <p:nvPr/>
          </p:nvSpPr>
          <p:spPr>
            <a:xfrm>
              <a:off x="6210999" y="1433695"/>
              <a:ext cx="1457346" cy="218960"/>
            </a:xfrm>
            <a:prstGeom prst="rect">
              <a:avLst/>
            </a:prstGeom>
            <a:noFill/>
          </p:spPr>
          <p:txBody>
            <a:bodyPr wrap="square" rtlCol="0">
              <a:spAutoFit/>
            </a:bodyPr>
            <a:lstStyle/>
            <a:p>
              <a:r>
                <a:rPr lang="en-US" altLang="ko-KR" sz="1400" dirty="0">
                  <a:solidFill>
                    <a:schemeClr val="tx1">
                      <a:lumMod val="65000"/>
                      <a:lumOff val="35000"/>
                    </a:schemeClr>
                  </a:solidFill>
                  <a:latin typeface="Acumin Pro Wide" pitchFamily="34" charset="0"/>
                  <a:cs typeface="Arial" pitchFamily="34" charset="0"/>
                </a:rPr>
                <a:t>Knowledge </a:t>
              </a:r>
              <a:endParaRPr lang="ko-KR" altLang="en-US" sz="1400" dirty="0">
                <a:solidFill>
                  <a:schemeClr val="tx1">
                    <a:lumMod val="65000"/>
                    <a:lumOff val="35000"/>
                  </a:schemeClr>
                </a:solidFill>
                <a:latin typeface="Acumin Pro Wide" pitchFamily="34" charset="0"/>
                <a:cs typeface="Arial" pitchFamily="34" charset="0"/>
              </a:endParaRPr>
            </a:p>
          </p:txBody>
        </p:sp>
        <p:sp>
          <p:nvSpPr>
            <p:cNvPr id="23" name="TextBox 22">
              <a:extLst>
                <a:ext uri="{FF2B5EF4-FFF2-40B4-BE49-F238E27FC236}">
                  <a16:creationId xmlns:a16="http://schemas.microsoft.com/office/drawing/2014/main" id="{F2FD3974-A90D-461E-AA09-8C40A8459A63}"/>
                </a:ext>
              </a:extLst>
            </p:cNvPr>
            <p:cNvSpPr txBox="1"/>
            <p:nvPr/>
          </p:nvSpPr>
          <p:spPr>
            <a:xfrm>
              <a:off x="6210997" y="1630760"/>
              <a:ext cx="1457346" cy="45981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With a team of experts our customers benefit from global expertise on the ground – where it matters most!</a:t>
              </a:r>
              <a:endParaRPr lang="ko-KR" altLang="en-US" sz="1200" dirty="0">
                <a:solidFill>
                  <a:schemeClr val="tx1">
                    <a:lumMod val="75000"/>
                    <a:lumOff val="25000"/>
                  </a:schemeClr>
                </a:solidFill>
                <a:cs typeface="Arial" pitchFamily="34" charset="0"/>
              </a:endParaRPr>
            </a:p>
          </p:txBody>
        </p:sp>
      </p:grpSp>
      <p:grpSp>
        <p:nvGrpSpPr>
          <p:cNvPr id="24" name="Group 34">
            <a:extLst>
              <a:ext uri="{FF2B5EF4-FFF2-40B4-BE49-F238E27FC236}">
                <a16:creationId xmlns:a16="http://schemas.microsoft.com/office/drawing/2014/main" id="{855964A5-006B-499F-9811-95FF406F1F46}"/>
              </a:ext>
            </a:extLst>
          </p:cNvPr>
          <p:cNvGrpSpPr/>
          <p:nvPr/>
        </p:nvGrpSpPr>
        <p:grpSpPr>
          <a:xfrm>
            <a:off x="6967168" y="2187551"/>
            <a:ext cx="3211872" cy="923332"/>
            <a:chOff x="6210997" y="1433694"/>
            <a:chExt cx="1457348" cy="656880"/>
          </a:xfrm>
        </p:grpSpPr>
        <p:sp>
          <p:nvSpPr>
            <p:cNvPr id="25" name="TextBox 24">
              <a:extLst>
                <a:ext uri="{FF2B5EF4-FFF2-40B4-BE49-F238E27FC236}">
                  <a16:creationId xmlns:a16="http://schemas.microsoft.com/office/drawing/2014/main" id="{1AFE6A97-08FC-4BC9-92EF-B24C022DF915}"/>
                </a:ext>
              </a:extLst>
            </p:cNvPr>
            <p:cNvSpPr txBox="1"/>
            <p:nvPr/>
          </p:nvSpPr>
          <p:spPr>
            <a:xfrm>
              <a:off x="6210999" y="1433694"/>
              <a:ext cx="1457346" cy="218960"/>
            </a:xfrm>
            <a:prstGeom prst="rect">
              <a:avLst/>
            </a:prstGeom>
            <a:noFill/>
          </p:spPr>
          <p:txBody>
            <a:bodyPr wrap="square" rtlCol="0">
              <a:spAutoFit/>
            </a:bodyPr>
            <a:lstStyle/>
            <a:p>
              <a:pPr algn="r"/>
              <a:r>
                <a:rPr lang="en-US" altLang="ko-KR" sz="1400" dirty="0">
                  <a:solidFill>
                    <a:schemeClr val="tx1">
                      <a:lumMod val="65000"/>
                      <a:lumOff val="35000"/>
                    </a:schemeClr>
                  </a:solidFill>
                  <a:latin typeface="Acumin Pro Wide" pitchFamily="34" charset="0"/>
                  <a:cs typeface="Arial" pitchFamily="34" charset="0"/>
                </a:rPr>
                <a:t>Community led</a:t>
              </a:r>
              <a:endParaRPr lang="ko-KR" altLang="en-US" sz="1400" dirty="0">
                <a:solidFill>
                  <a:schemeClr val="tx1">
                    <a:lumMod val="65000"/>
                    <a:lumOff val="35000"/>
                  </a:schemeClr>
                </a:solidFill>
                <a:latin typeface="Acumin Pro Wide" pitchFamily="34" charset="0"/>
                <a:cs typeface="Arial" pitchFamily="34" charset="0"/>
              </a:endParaRPr>
            </a:p>
          </p:txBody>
        </p:sp>
        <p:sp>
          <p:nvSpPr>
            <p:cNvPr id="26" name="TextBox 25">
              <a:extLst>
                <a:ext uri="{FF2B5EF4-FFF2-40B4-BE49-F238E27FC236}">
                  <a16:creationId xmlns:a16="http://schemas.microsoft.com/office/drawing/2014/main" id="{14D42AA8-C5CF-46E2-A294-61A27BD78719}"/>
                </a:ext>
              </a:extLst>
            </p:cNvPr>
            <p:cNvSpPr txBox="1"/>
            <p:nvPr/>
          </p:nvSpPr>
          <p:spPr>
            <a:xfrm>
              <a:off x="6210997" y="1630759"/>
              <a:ext cx="1457346" cy="459815"/>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Development of existing &amp; new relationships continues to enhance our service capability through an extensive global partner network</a:t>
              </a:r>
              <a:endParaRPr lang="ko-KR" altLang="en-US" sz="1200" dirty="0">
                <a:solidFill>
                  <a:schemeClr val="tx1">
                    <a:lumMod val="75000"/>
                    <a:lumOff val="25000"/>
                  </a:schemeClr>
                </a:solidFill>
                <a:cs typeface="Arial" pitchFamily="34" charset="0"/>
              </a:endParaRPr>
            </a:p>
          </p:txBody>
        </p:sp>
      </p:grpSp>
      <p:grpSp>
        <p:nvGrpSpPr>
          <p:cNvPr id="27" name="Group 37">
            <a:extLst>
              <a:ext uri="{FF2B5EF4-FFF2-40B4-BE49-F238E27FC236}">
                <a16:creationId xmlns:a16="http://schemas.microsoft.com/office/drawing/2014/main" id="{A3E06492-1FEF-4B49-9462-03BAF591B5D3}"/>
              </a:ext>
            </a:extLst>
          </p:cNvPr>
          <p:cNvGrpSpPr/>
          <p:nvPr/>
        </p:nvGrpSpPr>
        <p:grpSpPr>
          <a:xfrm>
            <a:off x="6967171" y="3613030"/>
            <a:ext cx="3211872" cy="923332"/>
            <a:chOff x="6210997" y="1433695"/>
            <a:chExt cx="1457348" cy="656880"/>
          </a:xfrm>
        </p:grpSpPr>
        <p:sp>
          <p:nvSpPr>
            <p:cNvPr id="28" name="TextBox 27">
              <a:extLst>
                <a:ext uri="{FF2B5EF4-FFF2-40B4-BE49-F238E27FC236}">
                  <a16:creationId xmlns:a16="http://schemas.microsoft.com/office/drawing/2014/main" id="{01CD4947-BCF9-4723-BB44-81FB83F3E974}"/>
                </a:ext>
              </a:extLst>
            </p:cNvPr>
            <p:cNvSpPr txBox="1"/>
            <p:nvPr/>
          </p:nvSpPr>
          <p:spPr>
            <a:xfrm>
              <a:off x="6210999" y="1433695"/>
              <a:ext cx="1457346" cy="218960"/>
            </a:xfrm>
            <a:prstGeom prst="rect">
              <a:avLst/>
            </a:prstGeom>
            <a:noFill/>
          </p:spPr>
          <p:txBody>
            <a:bodyPr wrap="square" rtlCol="0">
              <a:spAutoFit/>
            </a:bodyPr>
            <a:lstStyle/>
            <a:p>
              <a:pPr algn="r"/>
              <a:r>
                <a:rPr lang="en-US" altLang="ko-KR" sz="1400" dirty="0">
                  <a:solidFill>
                    <a:schemeClr val="tx1">
                      <a:lumMod val="65000"/>
                      <a:lumOff val="35000"/>
                    </a:schemeClr>
                  </a:solidFill>
                  <a:latin typeface="Acumin Pro Wide" pitchFamily="34" charset="0"/>
                  <a:cs typeface="Arial" pitchFamily="34" charset="0"/>
                </a:rPr>
                <a:t>Results driven</a:t>
              </a:r>
              <a:endParaRPr lang="ko-KR" altLang="en-US" sz="1400" dirty="0">
                <a:solidFill>
                  <a:schemeClr val="tx1">
                    <a:lumMod val="65000"/>
                    <a:lumOff val="35000"/>
                  </a:schemeClr>
                </a:solidFill>
                <a:latin typeface="Acumin Pro Wide" pitchFamily="34" charset="0"/>
                <a:cs typeface="Arial" pitchFamily="34" charset="0"/>
              </a:endParaRPr>
            </a:p>
          </p:txBody>
        </p:sp>
        <p:sp>
          <p:nvSpPr>
            <p:cNvPr id="29" name="TextBox 28">
              <a:extLst>
                <a:ext uri="{FF2B5EF4-FFF2-40B4-BE49-F238E27FC236}">
                  <a16:creationId xmlns:a16="http://schemas.microsoft.com/office/drawing/2014/main" id="{9E3B6B86-841B-414E-B94C-F8105C952412}"/>
                </a:ext>
              </a:extLst>
            </p:cNvPr>
            <p:cNvSpPr txBox="1"/>
            <p:nvPr/>
          </p:nvSpPr>
          <p:spPr>
            <a:xfrm>
              <a:off x="6210997" y="1630760"/>
              <a:ext cx="1457346" cy="459815"/>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Our customers business is important to us, meaning we become an extension of their business driving new ways of working.</a:t>
              </a:r>
              <a:endParaRPr lang="ko-KR" altLang="en-US" sz="1200" dirty="0">
                <a:solidFill>
                  <a:schemeClr val="tx1">
                    <a:lumMod val="75000"/>
                    <a:lumOff val="25000"/>
                  </a:schemeClr>
                </a:solidFill>
                <a:cs typeface="Arial" pitchFamily="34" charset="0"/>
              </a:endParaRPr>
            </a:p>
          </p:txBody>
        </p:sp>
      </p:grpSp>
      <p:grpSp>
        <p:nvGrpSpPr>
          <p:cNvPr id="30" name="Group 40">
            <a:extLst>
              <a:ext uri="{FF2B5EF4-FFF2-40B4-BE49-F238E27FC236}">
                <a16:creationId xmlns:a16="http://schemas.microsoft.com/office/drawing/2014/main" id="{1599A836-5DFB-47DF-BA9B-8CAC862E0E16}"/>
              </a:ext>
            </a:extLst>
          </p:cNvPr>
          <p:cNvGrpSpPr/>
          <p:nvPr/>
        </p:nvGrpSpPr>
        <p:grpSpPr>
          <a:xfrm>
            <a:off x="6967174" y="5046837"/>
            <a:ext cx="3211872" cy="923332"/>
            <a:chOff x="6210997" y="1433695"/>
            <a:chExt cx="1457348" cy="656880"/>
          </a:xfrm>
        </p:grpSpPr>
        <p:sp>
          <p:nvSpPr>
            <p:cNvPr id="31" name="TextBox 30">
              <a:extLst>
                <a:ext uri="{FF2B5EF4-FFF2-40B4-BE49-F238E27FC236}">
                  <a16:creationId xmlns:a16="http://schemas.microsoft.com/office/drawing/2014/main" id="{8F49BDD4-8B18-4576-8341-E56169CC7234}"/>
                </a:ext>
              </a:extLst>
            </p:cNvPr>
            <p:cNvSpPr txBox="1"/>
            <p:nvPr/>
          </p:nvSpPr>
          <p:spPr>
            <a:xfrm>
              <a:off x="6210999" y="1433695"/>
              <a:ext cx="1457346" cy="218960"/>
            </a:xfrm>
            <a:prstGeom prst="rect">
              <a:avLst/>
            </a:prstGeom>
            <a:noFill/>
          </p:spPr>
          <p:txBody>
            <a:bodyPr wrap="square" rtlCol="0">
              <a:spAutoFit/>
            </a:bodyPr>
            <a:lstStyle/>
            <a:p>
              <a:pPr algn="r"/>
              <a:r>
                <a:rPr lang="en-US" altLang="ko-KR" sz="1400" dirty="0">
                  <a:solidFill>
                    <a:schemeClr val="tx1">
                      <a:lumMod val="65000"/>
                      <a:lumOff val="35000"/>
                    </a:schemeClr>
                  </a:solidFill>
                  <a:latin typeface="Acumin Pro Wide" pitchFamily="34" charset="0"/>
                  <a:cs typeface="Arial" pitchFamily="34" charset="0"/>
                </a:rPr>
                <a:t>Approachable</a:t>
              </a:r>
              <a:endParaRPr lang="ko-KR" altLang="en-US" sz="1400" dirty="0">
                <a:solidFill>
                  <a:schemeClr val="tx1">
                    <a:lumMod val="65000"/>
                    <a:lumOff val="35000"/>
                  </a:schemeClr>
                </a:solidFill>
                <a:latin typeface="Acumin Pro Wide" pitchFamily="34" charset="0"/>
                <a:cs typeface="Arial" pitchFamily="34" charset="0"/>
              </a:endParaRPr>
            </a:p>
          </p:txBody>
        </p:sp>
        <p:sp>
          <p:nvSpPr>
            <p:cNvPr id="32" name="TextBox 31">
              <a:extLst>
                <a:ext uri="{FF2B5EF4-FFF2-40B4-BE49-F238E27FC236}">
                  <a16:creationId xmlns:a16="http://schemas.microsoft.com/office/drawing/2014/main" id="{97853F4D-1B34-42E7-835F-F09CA90087BE}"/>
                </a:ext>
              </a:extLst>
            </p:cNvPr>
            <p:cNvSpPr txBox="1"/>
            <p:nvPr/>
          </p:nvSpPr>
          <p:spPr>
            <a:xfrm>
              <a:off x="6210997" y="1630760"/>
              <a:ext cx="1457346" cy="459815"/>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Accessible 24/7 our ability to make our customers feel special encourages strong working partnerships.</a:t>
              </a:r>
              <a:endParaRPr lang="ko-KR" altLang="en-US" sz="1200" dirty="0">
                <a:solidFill>
                  <a:schemeClr val="tx1">
                    <a:lumMod val="75000"/>
                    <a:lumOff val="25000"/>
                  </a:schemeClr>
                </a:solidFill>
                <a:cs typeface="Arial" pitchFamily="34" charset="0"/>
              </a:endParaRPr>
            </a:p>
          </p:txBody>
        </p:sp>
      </p:grpSp>
      <p:pic>
        <p:nvPicPr>
          <p:cNvPr id="42" name="Picture 41" descr="Globe - no circle.png"/>
          <p:cNvPicPr>
            <a:picLocks noChangeAspect="1"/>
          </p:cNvPicPr>
          <p:nvPr/>
        </p:nvPicPr>
        <p:blipFill>
          <a:blip r:embed="rId2" cstate="print"/>
          <a:stretch>
            <a:fillRect/>
          </a:stretch>
        </p:blipFill>
        <p:spPr>
          <a:xfrm>
            <a:off x="1041066" y="2241698"/>
            <a:ext cx="745205" cy="745205"/>
          </a:xfrm>
          <a:prstGeom prst="rect">
            <a:avLst/>
          </a:prstGeom>
        </p:spPr>
      </p:pic>
      <p:pic>
        <p:nvPicPr>
          <p:cNvPr id="43" name="Picture 42" descr="Ship - no circle.png"/>
          <p:cNvPicPr>
            <a:picLocks noChangeAspect="1"/>
          </p:cNvPicPr>
          <p:nvPr/>
        </p:nvPicPr>
        <p:blipFill>
          <a:blip r:embed="rId3" cstate="print"/>
          <a:stretch>
            <a:fillRect/>
          </a:stretch>
        </p:blipFill>
        <p:spPr>
          <a:xfrm>
            <a:off x="10172907" y="2060357"/>
            <a:ext cx="1108235" cy="1107298"/>
          </a:xfrm>
          <a:prstGeom prst="rect">
            <a:avLst/>
          </a:prstGeom>
        </p:spPr>
      </p:pic>
      <p:pic>
        <p:nvPicPr>
          <p:cNvPr id="44" name="Picture 43" descr="Plane - no circle.png"/>
          <p:cNvPicPr>
            <a:picLocks noChangeAspect="1"/>
          </p:cNvPicPr>
          <p:nvPr/>
        </p:nvPicPr>
        <p:blipFill>
          <a:blip r:embed="rId4" cstate="print"/>
          <a:stretch>
            <a:fillRect/>
          </a:stretch>
        </p:blipFill>
        <p:spPr>
          <a:xfrm>
            <a:off x="10280759" y="3645194"/>
            <a:ext cx="957856" cy="957856"/>
          </a:xfrm>
          <a:prstGeom prst="rect">
            <a:avLst/>
          </a:prstGeom>
        </p:spPr>
      </p:pic>
      <p:pic>
        <p:nvPicPr>
          <p:cNvPr id="45" name="Picture 44" descr="Warehouse - no circle.png"/>
          <p:cNvPicPr>
            <a:picLocks noChangeAspect="1"/>
          </p:cNvPicPr>
          <p:nvPr/>
        </p:nvPicPr>
        <p:blipFill>
          <a:blip r:embed="rId5" cstate="print"/>
          <a:stretch>
            <a:fillRect/>
          </a:stretch>
        </p:blipFill>
        <p:spPr>
          <a:xfrm>
            <a:off x="10355190" y="5080588"/>
            <a:ext cx="862163" cy="862163"/>
          </a:xfrm>
          <a:prstGeom prst="rect">
            <a:avLst/>
          </a:prstGeom>
        </p:spPr>
      </p:pic>
      <p:pic>
        <p:nvPicPr>
          <p:cNvPr id="46" name="Picture 45" descr="Handshake - no circle.png"/>
          <p:cNvPicPr>
            <a:picLocks noChangeAspect="1"/>
          </p:cNvPicPr>
          <p:nvPr/>
        </p:nvPicPr>
        <p:blipFill>
          <a:blip r:embed="rId6" cstate="print"/>
          <a:stretch>
            <a:fillRect/>
          </a:stretch>
        </p:blipFill>
        <p:spPr>
          <a:xfrm>
            <a:off x="880054" y="3604437"/>
            <a:ext cx="1052666" cy="1051776"/>
          </a:xfrm>
          <a:prstGeom prst="rect">
            <a:avLst/>
          </a:prstGeom>
        </p:spPr>
      </p:pic>
      <p:pic>
        <p:nvPicPr>
          <p:cNvPr id="47" name="Picture 46" descr="Line graph - no circle.png"/>
          <p:cNvPicPr>
            <a:picLocks noChangeAspect="1"/>
          </p:cNvPicPr>
          <p:nvPr/>
        </p:nvPicPr>
        <p:blipFill>
          <a:blip r:embed="rId7" cstate="print"/>
          <a:stretch>
            <a:fillRect/>
          </a:stretch>
        </p:blipFill>
        <p:spPr>
          <a:xfrm>
            <a:off x="892209" y="4963632"/>
            <a:ext cx="1021651" cy="1021651"/>
          </a:xfrm>
          <a:prstGeom prst="rect">
            <a:avLst/>
          </a:prstGeom>
        </p:spPr>
      </p:pic>
      <p:sp>
        <p:nvSpPr>
          <p:cNvPr id="48" name="TextBox 47"/>
          <p:cNvSpPr txBox="1"/>
          <p:nvPr/>
        </p:nvSpPr>
        <p:spPr>
          <a:xfrm>
            <a:off x="10356111" y="1371601"/>
            <a:ext cx="1605516" cy="307777"/>
          </a:xfrm>
          <a:prstGeom prst="rect">
            <a:avLst/>
          </a:prstGeom>
          <a:solidFill>
            <a:srgbClr val="E62878"/>
          </a:solidFill>
        </p:spPr>
        <p:txBody>
          <a:bodyPr wrap="square" rtlCol="0">
            <a:spAutoFit/>
          </a:bodyPr>
          <a:lstStyle/>
          <a:p>
            <a:pPr algn="r"/>
            <a:r>
              <a:rPr lang="en-GB" sz="1400" b="1" dirty="0">
                <a:ln>
                  <a:solidFill>
                    <a:srgbClr val="E62878">
                      <a:alpha val="0"/>
                    </a:srgbClr>
                  </a:solidFill>
                </a:ln>
                <a:solidFill>
                  <a:srgbClr val="E62878">
                    <a:alpha val="0"/>
                  </a:srgbClr>
                </a:solidFill>
                <a:hlinkClick r:id="rId8"/>
              </a:rPr>
              <a:t>Play film</a:t>
            </a:r>
            <a:endParaRPr lang="en-GB" sz="1400" b="1" dirty="0">
              <a:ln>
                <a:solidFill>
                  <a:srgbClr val="E62878">
                    <a:alpha val="0"/>
                  </a:srgbClr>
                </a:solidFill>
              </a:ln>
              <a:solidFill>
                <a:srgbClr val="E62878">
                  <a:alpha val="0"/>
                </a:srgbClr>
              </a:solidFill>
            </a:endParaRPr>
          </a:p>
        </p:txBody>
      </p:sp>
    </p:spTree>
    <p:extLst>
      <p:ext uri="{BB962C8B-B14F-4D97-AF65-F5344CB8AC3E}">
        <p14:creationId xmlns:p14="http://schemas.microsoft.com/office/powerpoint/2010/main" val="205056266"/>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404039" y="1573619"/>
            <a:ext cx="6847368" cy="20308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3" descr="G:\Marketing\2020\Hospitality\Icons\No Circle\Tech - no circle.png"/>
          <p:cNvPicPr>
            <a:picLocks noChangeAspect="1" noChangeArrowheads="1"/>
          </p:cNvPicPr>
          <p:nvPr/>
        </p:nvPicPr>
        <p:blipFill>
          <a:blip r:embed="rId3" cstate="print"/>
          <a:srcRect/>
          <a:stretch>
            <a:fillRect/>
          </a:stretch>
        </p:blipFill>
        <p:spPr bwMode="auto">
          <a:xfrm>
            <a:off x="8077656" y="3196852"/>
            <a:ext cx="949392" cy="949392"/>
          </a:xfrm>
          <a:prstGeom prst="rect">
            <a:avLst/>
          </a:prstGeom>
          <a:noFill/>
        </p:spPr>
      </p:pic>
      <p:pic>
        <p:nvPicPr>
          <p:cNvPr id="29" name="Picture 10" descr="G:\Marketing\2020\Hospitality\Icons\No Circle\Laptop - no circle.png"/>
          <p:cNvPicPr>
            <a:picLocks noChangeAspect="1" noChangeArrowheads="1"/>
          </p:cNvPicPr>
          <p:nvPr/>
        </p:nvPicPr>
        <p:blipFill>
          <a:blip r:embed="rId4" cstate="print"/>
          <a:srcRect/>
          <a:stretch>
            <a:fillRect/>
          </a:stretch>
        </p:blipFill>
        <p:spPr bwMode="auto">
          <a:xfrm>
            <a:off x="6238218" y="4164419"/>
            <a:ext cx="1023817" cy="1023817"/>
          </a:xfrm>
          <a:prstGeom prst="rect">
            <a:avLst/>
          </a:prstGeom>
          <a:noFill/>
        </p:spPr>
      </p:pic>
      <p:sp>
        <p:nvSpPr>
          <p:cNvPr id="2" name="Text Placeholder 1"/>
          <p:cNvSpPr>
            <a:spLocks noGrp="1"/>
          </p:cNvSpPr>
          <p:nvPr>
            <p:ph type="body" sz="quarter" idx="10"/>
          </p:nvPr>
        </p:nvSpPr>
        <p:spPr/>
        <p:txBody>
          <a:bodyPr/>
          <a:lstStyle/>
          <a:p>
            <a:r>
              <a:rPr lang="en-US" dirty="0" err="1">
                <a:latin typeface="Acumin Pro" pitchFamily="34" charset="0"/>
              </a:rPr>
              <a:t>Ligentia</a:t>
            </a:r>
            <a:r>
              <a:rPr lang="en-US" dirty="0">
                <a:latin typeface="Acumin Pro" pitchFamily="34" charset="0"/>
              </a:rPr>
              <a:t> ‘Enterprise’</a:t>
            </a:r>
          </a:p>
        </p:txBody>
      </p:sp>
      <p:sp>
        <p:nvSpPr>
          <p:cNvPr id="42" name="Rectangle 16">
            <a:extLst>
              <a:ext uri="{FF2B5EF4-FFF2-40B4-BE49-F238E27FC236}">
                <a16:creationId xmlns:a16="http://schemas.microsoft.com/office/drawing/2014/main" id="{8A443563-D12D-4156-882D-6BCDAFFF7E38}"/>
              </a:ext>
            </a:extLst>
          </p:cNvPr>
          <p:cNvSpPr/>
          <p:nvPr/>
        </p:nvSpPr>
        <p:spPr>
          <a:xfrm>
            <a:off x="9009380" y="2831966"/>
            <a:ext cx="318262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nvGrpSpPr>
          <p:cNvPr id="46" name="Group 48">
            <a:extLst>
              <a:ext uri="{FF2B5EF4-FFF2-40B4-BE49-F238E27FC236}">
                <a16:creationId xmlns:a16="http://schemas.microsoft.com/office/drawing/2014/main" id="{A3E975F7-E1BE-4818-8A8A-65C3C34B80F6}"/>
              </a:ext>
            </a:extLst>
          </p:cNvPr>
          <p:cNvGrpSpPr/>
          <p:nvPr/>
        </p:nvGrpSpPr>
        <p:grpSpPr>
          <a:xfrm>
            <a:off x="7316763" y="4573821"/>
            <a:ext cx="4623602" cy="553998"/>
            <a:chOff x="2551706" y="4283314"/>
            <a:chExt cx="1480091" cy="553998"/>
          </a:xfrm>
        </p:grpSpPr>
        <p:sp>
          <p:nvSpPr>
            <p:cNvPr id="47" name="TextBox 46">
              <a:extLst>
                <a:ext uri="{FF2B5EF4-FFF2-40B4-BE49-F238E27FC236}">
                  <a16:creationId xmlns:a16="http://schemas.microsoft.com/office/drawing/2014/main" id="{0EB76DA3-EFFD-48C7-BE25-E1C00376C6B0}"/>
                </a:ext>
              </a:extLst>
            </p:cNvPr>
            <p:cNvSpPr txBox="1"/>
            <p:nvPr/>
          </p:nvSpPr>
          <p:spPr>
            <a:xfrm>
              <a:off x="2551706" y="4560313"/>
              <a:ext cx="1480091" cy="276999"/>
            </a:xfrm>
            <a:prstGeom prst="rect">
              <a:avLst/>
            </a:prstGeom>
            <a:noFill/>
          </p:spPr>
          <p:txBody>
            <a:bodyPr wrap="square" rtlCol="0">
              <a:spAutoFit/>
            </a:bodyPr>
            <a:lstStyle/>
            <a:p>
              <a:endParaRPr lang="ko-KR" altLang="en-US" sz="1200" dirty="0">
                <a:solidFill>
                  <a:schemeClr val="tx1">
                    <a:lumMod val="75000"/>
                    <a:lumOff val="25000"/>
                  </a:schemeClr>
                </a:solidFill>
                <a:latin typeface="Arial" pitchFamily="34" charset="0"/>
                <a:cs typeface="Arial" pitchFamily="34" charset="0"/>
              </a:endParaRPr>
            </a:p>
          </p:txBody>
        </p:sp>
        <p:sp>
          <p:nvSpPr>
            <p:cNvPr id="48" name="TextBox 47">
              <a:extLst>
                <a:ext uri="{FF2B5EF4-FFF2-40B4-BE49-F238E27FC236}">
                  <a16:creationId xmlns:a16="http://schemas.microsoft.com/office/drawing/2014/main" id="{6F358A39-A564-41F8-A909-69A413408CFE}"/>
                </a:ext>
              </a:extLst>
            </p:cNvPr>
            <p:cNvSpPr txBox="1"/>
            <p:nvPr/>
          </p:nvSpPr>
          <p:spPr>
            <a:xfrm>
              <a:off x="2551706" y="4283314"/>
              <a:ext cx="1467509" cy="338554"/>
            </a:xfrm>
            <a:prstGeom prst="rect">
              <a:avLst/>
            </a:prstGeom>
            <a:noFill/>
          </p:spPr>
          <p:txBody>
            <a:bodyPr wrap="square" rtlCol="0">
              <a:spAutoFit/>
            </a:bodyPr>
            <a:lstStyle/>
            <a:p>
              <a:r>
                <a:rPr lang="en-US" altLang="ko-KR" sz="1600" dirty="0">
                  <a:solidFill>
                    <a:srgbClr val="E62878"/>
                  </a:solidFill>
                  <a:latin typeface="Acumin Pro Wide" pitchFamily="34" charset="0"/>
                  <a:cs typeface="Arial" pitchFamily="34" charset="0"/>
                </a:rPr>
                <a:t>Proven world class technology</a:t>
              </a:r>
              <a:endParaRPr lang="ko-KR" altLang="en-US" sz="1600" dirty="0">
                <a:solidFill>
                  <a:srgbClr val="E62878"/>
                </a:solidFill>
                <a:latin typeface="Acumin Pro Wide" pitchFamily="34" charset="0"/>
                <a:cs typeface="Arial" pitchFamily="34" charset="0"/>
              </a:endParaRPr>
            </a:p>
          </p:txBody>
        </p:sp>
      </p:grpSp>
      <p:grpSp>
        <p:nvGrpSpPr>
          <p:cNvPr id="49" name="Group 51">
            <a:extLst>
              <a:ext uri="{FF2B5EF4-FFF2-40B4-BE49-F238E27FC236}">
                <a16:creationId xmlns:a16="http://schemas.microsoft.com/office/drawing/2014/main" id="{C7B31EE6-78AB-4D4B-867E-F73A9DFCE4EA}"/>
              </a:ext>
            </a:extLst>
          </p:cNvPr>
          <p:cNvGrpSpPr/>
          <p:nvPr/>
        </p:nvGrpSpPr>
        <p:grpSpPr>
          <a:xfrm>
            <a:off x="9112109" y="3533168"/>
            <a:ext cx="2998380" cy="553998"/>
            <a:chOff x="2551706" y="4283314"/>
            <a:chExt cx="1480091" cy="553998"/>
          </a:xfrm>
        </p:grpSpPr>
        <p:sp>
          <p:nvSpPr>
            <p:cNvPr id="50" name="TextBox 49">
              <a:extLst>
                <a:ext uri="{FF2B5EF4-FFF2-40B4-BE49-F238E27FC236}">
                  <a16:creationId xmlns:a16="http://schemas.microsoft.com/office/drawing/2014/main" id="{0B79C351-9256-40F1-9F27-A1B8E9C21149}"/>
                </a:ext>
              </a:extLst>
            </p:cNvPr>
            <p:cNvSpPr txBox="1"/>
            <p:nvPr/>
          </p:nvSpPr>
          <p:spPr>
            <a:xfrm>
              <a:off x="2551706" y="4560313"/>
              <a:ext cx="1480091" cy="276999"/>
            </a:xfrm>
            <a:prstGeom prst="rect">
              <a:avLst/>
            </a:prstGeom>
            <a:noFill/>
          </p:spPr>
          <p:txBody>
            <a:bodyPr wrap="square" rtlCol="0">
              <a:spAutoFit/>
            </a:bodyPr>
            <a:lstStyle/>
            <a:p>
              <a:endParaRPr lang="ko-KR" altLang="en-US" sz="1200" dirty="0">
                <a:solidFill>
                  <a:schemeClr val="tx1">
                    <a:lumMod val="75000"/>
                    <a:lumOff val="25000"/>
                  </a:schemeClr>
                </a:solidFill>
                <a:latin typeface="Arial" pitchFamily="34" charset="0"/>
                <a:cs typeface="Arial" pitchFamily="34" charset="0"/>
              </a:endParaRPr>
            </a:p>
          </p:txBody>
        </p:sp>
        <p:sp>
          <p:nvSpPr>
            <p:cNvPr id="51" name="TextBox 50">
              <a:extLst>
                <a:ext uri="{FF2B5EF4-FFF2-40B4-BE49-F238E27FC236}">
                  <a16:creationId xmlns:a16="http://schemas.microsoft.com/office/drawing/2014/main" id="{02AD2D78-D185-47FC-B89B-07BA4FA3CE73}"/>
                </a:ext>
              </a:extLst>
            </p:cNvPr>
            <p:cNvSpPr txBox="1"/>
            <p:nvPr/>
          </p:nvSpPr>
          <p:spPr>
            <a:xfrm>
              <a:off x="2551706" y="4283314"/>
              <a:ext cx="1467509" cy="338554"/>
            </a:xfrm>
            <a:prstGeom prst="rect">
              <a:avLst/>
            </a:prstGeom>
            <a:noFill/>
          </p:spPr>
          <p:txBody>
            <a:bodyPr wrap="square" rtlCol="0">
              <a:spAutoFit/>
            </a:bodyPr>
            <a:lstStyle/>
            <a:p>
              <a:r>
                <a:rPr lang="en-US" altLang="ko-KR" sz="1600" dirty="0">
                  <a:solidFill>
                    <a:srgbClr val="E62878"/>
                  </a:solidFill>
                  <a:latin typeface="Acumin Pro Wide" pitchFamily="34" charset="0"/>
                  <a:cs typeface="Arial" pitchFamily="34" charset="0"/>
                </a:rPr>
                <a:t>Supply chain advantage</a:t>
              </a:r>
              <a:endParaRPr lang="ko-KR" altLang="en-US" sz="1600" dirty="0">
                <a:solidFill>
                  <a:srgbClr val="E62878"/>
                </a:solidFill>
                <a:latin typeface="Acumin Pro Wide" pitchFamily="34" charset="0"/>
                <a:cs typeface="Arial" pitchFamily="34" charset="0"/>
              </a:endParaRPr>
            </a:p>
          </p:txBody>
        </p:sp>
      </p:grpSp>
      <p:sp>
        <p:nvSpPr>
          <p:cNvPr id="52" name="TextBox 51">
            <a:extLst>
              <a:ext uri="{FF2B5EF4-FFF2-40B4-BE49-F238E27FC236}">
                <a16:creationId xmlns:a16="http://schemas.microsoft.com/office/drawing/2014/main" id="{1D140072-BD0D-4364-ACB0-F8485C169772}"/>
              </a:ext>
            </a:extLst>
          </p:cNvPr>
          <p:cNvSpPr txBox="1"/>
          <p:nvPr/>
        </p:nvSpPr>
        <p:spPr>
          <a:xfrm>
            <a:off x="466831" y="1676046"/>
            <a:ext cx="6805841" cy="1600438"/>
          </a:xfrm>
          <a:prstGeom prst="rect">
            <a:avLst/>
          </a:prstGeom>
          <a:noFill/>
        </p:spPr>
        <p:txBody>
          <a:bodyPr wrap="square" rtlCol="0">
            <a:spAutoFit/>
          </a:bodyPr>
          <a:lstStyle/>
          <a:p>
            <a:pPr marL="180975" indent="-180975">
              <a:buBlip>
                <a:blip r:embed="rId5"/>
              </a:buBlip>
            </a:pPr>
            <a:r>
              <a:rPr lang="en-US" altLang="ko-KR" sz="1400" dirty="0">
                <a:solidFill>
                  <a:schemeClr val="tx1">
                    <a:lumMod val="75000"/>
                    <a:lumOff val="25000"/>
                  </a:schemeClr>
                </a:solidFill>
                <a:cs typeface="Arial" pitchFamily="34" charset="0"/>
              </a:rPr>
              <a:t>Your customers are demanding more choice, more convenient ways to purchase and multiple delivery options. </a:t>
            </a:r>
          </a:p>
          <a:p>
            <a:pPr>
              <a:buBlip>
                <a:blip r:embed="rId5"/>
              </a:buBlip>
            </a:pPr>
            <a:endParaRPr lang="en-US" altLang="ko-KR" sz="1400" dirty="0">
              <a:solidFill>
                <a:schemeClr val="tx1">
                  <a:lumMod val="75000"/>
                  <a:lumOff val="25000"/>
                </a:schemeClr>
              </a:solidFill>
              <a:cs typeface="Arial" pitchFamily="34" charset="0"/>
            </a:endParaRPr>
          </a:p>
          <a:p>
            <a:pPr marL="180975" indent="-180975">
              <a:buBlip>
                <a:blip r:embed="rId5"/>
              </a:buBlip>
            </a:pPr>
            <a:r>
              <a:rPr lang="en-US" altLang="ko-KR" sz="1400" dirty="0">
                <a:solidFill>
                  <a:schemeClr val="tx1">
                    <a:lumMod val="75000"/>
                    <a:lumOff val="25000"/>
                  </a:schemeClr>
                </a:solidFill>
                <a:cs typeface="Arial" pitchFamily="34" charset="0"/>
              </a:rPr>
              <a:t>Our Enterprise team combines proven world-class technology with expertise and insight, to successfully manage the most complicated supply chain. </a:t>
            </a:r>
          </a:p>
          <a:p>
            <a:pPr>
              <a:buBlip>
                <a:blip r:embed="rId5"/>
              </a:buBlip>
            </a:pPr>
            <a:endParaRPr lang="en-US" altLang="ko-KR" sz="1400" dirty="0">
              <a:solidFill>
                <a:schemeClr val="tx1">
                  <a:lumMod val="75000"/>
                  <a:lumOff val="25000"/>
                </a:schemeClr>
              </a:solidFill>
              <a:cs typeface="Arial" pitchFamily="34" charset="0"/>
            </a:endParaRPr>
          </a:p>
          <a:p>
            <a:pPr marL="180975" indent="-180975">
              <a:buBlip>
                <a:blip r:embed="rId5"/>
              </a:buBlip>
            </a:pPr>
            <a:r>
              <a:rPr lang="en-US" altLang="ko-KR" sz="1400" dirty="0">
                <a:solidFill>
                  <a:schemeClr val="tx1">
                    <a:lumMod val="75000"/>
                    <a:lumOff val="25000"/>
                  </a:schemeClr>
                </a:solidFill>
                <a:cs typeface="Arial" pitchFamily="34" charset="0"/>
              </a:rPr>
              <a:t>Our vision is to achieve the perfect automated digital supply chain. </a:t>
            </a:r>
            <a:endParaRPr lang="ko-KR" altLang="en-US" sz="1400" dirty="0">
              <a:solidFill>
                <a:schemeClr val="tx1">
                  <a:lumMod val="75000"/>
                  <a:lumOff val="25000"/>
                </a:schemeClr>
              </a:solidFill>
              <a:cs typeface="Arial" pitchFamily="34" charset="0"/>
            </a:endParaRPr>
          </a:p>
        </p:txBody>
      </p:sp>
      <p:grpSp>
        <p:nvGrpSpPr>
          <p:cNvPr id="53" name="Group 55">
            <a:extLst>
              <a:ext uri="{FF2B5EF4-FFF2-40B4-BE49-F238E27FC236}">
                <a16:creationId xmlns:a16="http://schemas.microsoft.com/office/drawing/2014/main" id="{BD395525-CEFA-4FDB-BC84-E1691842DF89}"/>
              </a:ext>
            </a:extLst>
          </p:cNvPr>
          <p:cNvGrpSpPr/>
          <p:nvPr/>
        </p:nvGrpSpPr>
        <p:grpSpPr>
          <a:xfrm>
            <a:off x="5411978" y="5530793"/>
            <a:ext cx="3827725" cy="553998"/>
            <a:chOff x="2495386" y="4283314"/>
            <a:chExt cx="1485211" cy="553998"/>
          </a:xfrm>
        </p:grpSpPr>
        <p:sp>
          <p:nvSpPr>
            <p:cNvPr id="54" name="TextBox 53">
              <a:extLst>
                <a:ext uri="{FF2B5EF4-FFF2-40B4-BE49-F238E27FC236}">
                  <a16:creationId xmlns:a16="http://schemas.microsoft.com/office/drawing/2014/main" id="{001B8376-32E6-4179-A356-05B2C48ED466}"/>
                </a:ext>
              </a:extLst>
            </p:cNvPr>
            <p:cNvSpPr txBox="1"/>
            <p:nvPr/>
          </p:nvSpPr>
          <p:spPr>
            <a:xfrm>
              <a:off x="2500506" y="4560313"/>
              <a:ext cx="1480091" cy="276999"/>
            </a:xfrm>
            <a:prstGeom prst="rect">
              <a:avLst/>
            </a:prstGeom>
            <a:noFill/>
          </p:spPr>
          <p:txBody>
            <a:bodyPr wrap="square" rtlCol="0">
              <a:spAutoFit/>
            </a:bodyPr>
            <a:lstStyle/>
            <a:p>
              <a:endParaRPr lang="ko-KR" altLang="en-US" sz="1200" dirty="0">
                <a:solidFill>
                  <a:schemeClr val="tx1">
                    <a:lumMod val="75000"/>
                    <a:lumOff val="25000"/>
                  </a:schemeClr>
                </a:solidFill>
                <a:latin typeface="Arial" pitchFamily="34" charset="0"/>
                <a:cs typeface="Arial" pitchFamily="34" charset="0"/>
              </a:endParaRPr>
            </a:p>
          </p:txBody>
        </p:sp>
        <p:sp>
          <p:nvSpPr>
            <p:cNvPr id="55" name="TextBox 54">
              <a:extLst>
                <a:ext uri="{FF2B5EF4-FFF2-40B4-BE49-F238E27FC236}">
                  <a16:creationId xmlns:a16="http://schemas.microsoft.com/office/drawing/2014/main" id="{FC9F594A-43F6-4679-83D1-A76BDA70FC40}"/>
                </a:ext>
              </a:extLst>
            </p:cNvPr>
            <p:cNvSpPr txBox="1"/>
            <p:nvPr/>
          </p:nvSpPr>
          <p:spPr>
            <a:xfrm>
              <a:off x="2495386" y="4283314"/>
              <a:ext cx="1467510" cy="338554"/>
            </a:xfrm>
            <a:prstGeom prst="rect">
              <a:avLst/>
            </a:prstGeom>
            <a:noFill/>
          </p:spPr>
          <p:txBody>
            <a:bodyPr wrap="square" rtlCol="0">
              <a:spAutoFit/>
            </a:bodyPr>
            <a:lstStyle/>
            <a:p>
              <a:r>
                <a:rPr lang="en-US" altLang="ko-KR" sz="1600" dirty="0">
                  <a:solidFill>
                    <a:srgbClr val="E62878"/>
                  </a:solidFill>
                  <a:latin typeface="Acumin Pro Wide" pitchFamily="34" charset="0"/>
                  <a:cs typeface="Arial" pitchFamily="34" charset="0"/>
                </a:rPr>
                <a:t>Extension of your team</a:t>
              </a:r>
              <a:endParaRPr lang="ko-KR" altLang="en-US" sz="1600" dirty="0">
                <a:solidFill>
                  <a:srgbClr val="E62878"/>
                </a:solidFill>
                <a:latin typeface="Acumin Pro Wide" pitchFamily="34" charset="0"/>
                <a:cs typeface="Arial" pitchFamily="34" charset="0"/>
              </a:endParaRPr>
            </a:p>
          </p:txBody>
        </p:sp>
      </p:grpSp>
      <p:sp>
        <p:nvSpPr>
          <p:cNvPr id="56" name="직사각형 55">
            <a:extLst>
              <a:ext uri="{FF2B5EF4-FFF2-40B4-BE49-F238E27FC236}">
                <a16:creationId xmlns:a16="http://schemas.microsoft.com/office/drawing/2014/main" id="{DE3BCCAB-8BD1-46BA-B9BC-BA363E8A9D10}"/>
              </a:ext>
            </a:extLst>
          </p:cNvPr>
          <p:cNvSpPr/>
          <p:nvPr/>
        </p:nvSpPr>
        <p:spPr>
          <a:xfrm>
            <a:off x="0" y="5693521"/>
            <a:ext cx="4296988"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평행 사변형 56">
            <a:extLst>
              <a:ext uri="{FF2B5EF4-FFF2-40B4-BE49-F238E27FC236}">
                <a16:creationId xmlns:a16="http://schemas.microsoft.com/office/drawing/2014/main" id="{D55E4FC9-8DEE-4144-9BE4-6F4C4C8A3C99}"/>
              </a:ext>
            </a:extLst>
          </p:cNvPr>
          <p:cNvSpPr/>
          <p:nvPr/>
        </p:nvSpPr>
        <p:spPr>
          <a:xfrm rot="16200000">
            <a:off x="3431424" y="5187957"/>
            <a:ext cx="1310938" cy="420190"/>
          </a:xfrm>
          <a:prstGeom prst="parallelogram">
            <a:avLst>
              <a:gd name="adj" fmla="val 84008"/>
            </a:avLst>
          </a:prstGeom>
          <a:gradFill>
            <a:gsLst>
              <a:gs pos="0">
                <a:schemeClr val="accent4">
                  <a:lumMod val="70000"/>
                </a:schemeClr>
              </a:gs>
              <a:gs pos="100000">
                <a:schemeClr val="accent4">
                  <a:lumMod val="70000"/>
                </a:schemeClr>
              </a:gs>
            </a:gsLst>
            <a:lin ang="10800000" scaled="1"/>
          </a:gradFill>
          <a:ln>
            <a:noFill/>
          </a:ln>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sp>
        <p:nvSpPr>
          <p:cNvPr id="58" name="평행 사변형 57">
            <a:extLst>
              <a:ext uri="{FF2B5EF4-FFF2-40B4-BE49-F238E27FC236}">
                <a16:creationId xmlns:a16="http://schemas.microsoft.com/office/drawing/2014/main" id="{0694E07D-0F70-4F3B-AABF-CA6DA5B9F281}"/>
              </a:ext>
            </a:extLst>
          </p:cNvPr>
          <p:cNvSpPr/>
          <p:nvPr/>
        </p:nvSpPr>
        <p:spPr>
          <a:xfrm flipH="1">
            <a:off x="3876798" y="4742582"/>
            <a:ext cx="2278270" cy="356368"/>
          </a:xfrm>
          <a:prstGeom prst="parallelogram">
            <a:avLst>
              <a:gd name="adj" fmla="val 118955"/>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sp>
        <p:nvSpPr>
          <p:cNvPr id="59" name="평행 사변형 58">
            <a:extLst>
              <a:ext uri="{FF2B5EF4-FFF2-40B4-BE49-F238E27FC236}">
                <a16:creationId xmlns:a16="http://schemas.microsoft.com/office/drawing/2014/main" id="{A3B0AB8B-8F55-4F09-BA5F-2624A9610106}"/>
              </a:ext>
            </a:extLst>
          </p:cNvPr>
          <p:cNvSpPr/>
          <p:nvPr/>
        </p:nvSpPr>
        <p:spPr>
          <a:xfrm rot="16200000">
            <a:off x="5292074" y="4233384"/>
            <a:ext cx="1310938" cy="420190"/>
          </a:xfrm>
          <a:prstGeom prst="parallelogram">
            <a:avLst>
              <a:gd name="adj" fmla="val 84008"/>
            </a:avLst>
          </a:prstGeom>
          <a:gradFill>
            <a:gsLst>
              <a:gs pos="100000">
                <a:schemeClr val="accent3">
                  <a:lumMod val="70000"/>
                </a:schemeClr>
              </a:gs>
              <a:gs pos="0">
                <a:schemeClr val="accent3">
                  <a:lumMod val="70000"/>
                </a:schemeClr>
              </a:gs>
            </a:gsLst>
            <a:lin ang="10800000" scaled="1"/>
          </a:gra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60" name="평행 사변형 59">
            <a:extLst>
              <a:ext uri="{FF2B5EF4-FFF2-40B4-BE49-F238E27FC236}">
                <a16:creationId xmlns:a16="http://schemas.microsoft.com/office/drawing/2014/main" id="{47D593D8-200C-432A-B129-F4D3493698A5}"/>
              </a:ext>
            </a:extLst>
          </p:cNvPr>
          <p:cNvSpPr/>
          <p:nvPr/>
        </p:nvSpPr>
        <p:spPr>
          <a:xfrm flipH="1">
            <a:off x="5737448" y="3787603"/>
            <a:ext cx="2278270" cy="356368"/>
          </a:xfrm>
          <a:prstGeom prst="parallelogram">
            <a:avLst>
              <a:gd name="adj" fmla="val 118955"/>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sp>
        <p:nvSpPr>
          <p:cNvPr id="61" name="평행 사변형 60">
            <a:extLst>
              <a:ext uri="{FF2B5EF4-FFF2-40B4-BE49-F238E27FC236}">
                <a16:creationId xmlns:a16="http://schemas.microsoft.com/office/drawing/2014/main" id="{2467E6F2-36C7-4B97-A051-371C544D5473}"/>
              </a:ext>
            </a:extLst>
          </p:cNvPr>
          <p:cNvSpPr/>
          <p:nvPr/>
        </p:nvSpPr>
        <p:spPr>
          <a:xfrm rot="16200000">
            <a:off x="7149476" y="3278407"/>
            <a:ext cx="1310938" cy="420190"/>
          </a:xfrm>
          <a:prstGeom prst="parallelogram">
            <a:avLst>
              <a:gd name="adj" fmla="val 84008"/>
            </a:avLst>
          </a:prstGeom>
          <a:gradFill>
            <a:gsLst>
              <a:gs pos="0">
                <a:schemeClr val="accent2">
                  <a:lumMod val="70000"/>
                </a:schemeClr>
              </a:gs>
              <a:gs pos="100000">
                <a:schemeClr val="accent2">
                  <a:lumMod val="70000"/>
                </a:schemeClr>
              </a:gs>
            </a:gsLst>
            <a:lin ang="10800000" scaled="1"/>
          </a:gra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62" name="평행 사변형 61">
            <a:extLst>
              <a:ext uri="{FF2B5EF4-FFF2-40B4-BE49-F238E27FC236}">
                <a16:creationId xmlns:a16="http://schemas.microsoft.com/office/drawing/2014/main" id="{FCF64C21-4659-4BFA-818B-BD6CB144BE96}"/>
              </a:ext>
            </a:extLst>
          </p:cNvPr>
          <p:cNvSpPr/>
          <p:nvPr/>
        </p:nvSpPr>
        <p:spPr>
          <a:xfrm flipH="1">
            <a:off x="7594850" y="2832624"/>
            <a:ext cx="2278270" cy="356368"/>
          </a:xfrm>
          <a:prstGeom prst="parallelogram">
            <a:avLst>
              <a:gd name="adj" fmla="val 11895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27" name="Picture 26" descr="G:\Marketing\2020\Hospitality\Icons\No Circle\People - no circle.png"/>
          <p:cNvPicPr>
            <a:picLocks noChangeAspect="1" noChangeArrowheads="1"/>
          </p:cNvPicPr>
          <p:nvPr/>
        </p:nvPicPr>
        <p:blipFill>
          <a:blip r:embed="rId6" cstate="print"/>
          <a:srcRect/>
          <a:stretch>
            <a:fillRect/>
          </a:stretch>
        </p:blipFill>
        <p:spPr bwMode="auto">
          <a:xfrm>
            <a:off x="4380622" y="5114255"/>
            <a:ext cx="978197" cy="978197"/>
          </a:xfrm>
          <a:prstGeom prst="rect">
            <a:avLst/>
          </a:prstGeom>
          <a:noFill/>
        </p:spPr>
      </p:pic>
    </p:spTree>
    <p:extLst>
      <p:ext uri="{BB962C8B-B14F-4D97-AF65-F5344CB8AC3E}">
        <p14:creationId xmlns:p14="http://schemas.microsoft.com/office/powerpoint/2010/main" val="2928748241"/>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F338A48-0916-4198-ADDA-A06D1869CBC2}"/>
              </a:ext>
            </a:extLst>
          </p:cNvPr>
          <p:cNvSpPr txBox="1"/>
          <p:nvPr/>
        </p:nvSpPr>
        <p:spPr>
          <a:xfrm>
            <a:off x="712188" y="1868920"/>
            <a:ext cx="3633475" cy="470890"/>
          </a:xfrm>
          <a:prstGeom prst="rect">
            <a:avLst/>
          </a:prstGeom>
          <a:noFill/>
        </p:spPr>
        <p:txBody>
          <a:bodyPr lIns="0" anchor="ctr"/>
          <a:lstStyle>
            <a:lvl1pPr indent="0">
              <a:spcBef>
                <a:spcPct val="20000"/>
              </a:spcBef>
              <a:buFontTx/>
              <a:buNone/>
              <a:defRPr sz="2400" b="1" baseline="0">
                <a:solidFill>
                  <a:schemeClr val="bg1"/>
                </a:solidFill>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ko-KR" sz="3200" dirty="0">
                <a:latin typeface="Acumin Pro Wide" pitchFamily="34" charset="0"/>
              </a:rPr>
              <a:t>Knowledgeable</a:t>
            </a:r>
          </a:p>
        </p:txBody>
      </p:sp>
      <p:sp>
        <p:nvSpPr>
          <p:cNvPr id="17" name="직사각형 16">
            <a:extLst>
              <a:ext uri="{FF2B5EF4-FFF2-40B4-BE49-F238E27FC236}">
                <a16:creationId xmlns:a16="http://schemas.microsoft.com/office/drawing/2014/main" id="{2BB773E5-75B1-4538-BD0F-2C1861579425}"/>
              </a:ext>
            </a:extLst>
          </p:cNvPr>
          <p:cNvSpPr/>
          <p:nvPr/>
        </p:nvSpPr>
        <p:spPr>
          <a:xfrm>
            <a:off x="712187" y="2349859"/>
            <a:ext cx="3875715" cy="470890"/>
          </a:xfrm>
          <a:prstGeom prst="rect">
            <a:avLst/>
          </a:prstGeom>
          <a:noFill/>
        </p:spPr>
        <p:txBody>
          <a:bodyPr lIns="0" anchor="ctr"/>
          <a:lstStyle/>
          <a:p>
            <a:r>
              <a:rPr lang="en-US" altLang="ko-KR" sz="3200" b="1" dirty="0">
                <a:solidFill>
                  <a:schemeClr val="bg1">
                    <a:lumMod val="95000"/>
                  </a:schemeClr>
                </a:solidFill>
                <a:latin typeface="+mj-lt"/>
              </a:rPr>
              <a:t>7/24/365</a:t>
            </a:r>
          </a:p>
        </p:txBody>
      </p:sp>
      <p:sp>
        <p:nvSpPr>
          <p:cNvPr id="18" name="직사각형 17">
            <a:extLst>
              <a:ext uri="{FF2B5EF4-FFF2-40B4-BE49-F238E27FC236}">
                <a16:creationId xmlns:a16="http://schemas.microsoft.com/office/drawing/2014/main" id="{5ED252D9-46F1-4F8E-9277-8938F8563BDF}"/>
              </a:ext>
            </a:extLst>
          </p:cNvPr>
          <p:cNvSpPr/>
          <p:nvPr/>
        </p:nvSpPr>
        <p:spPr>
          <a:xfrm>
            <a:off x="712188" y="2830797"/>
            <a:ext cx="3995614" cy="470890"/>
          </a:xfrm>
          <a:prstGeom prst="rect">
            <a:avLst/>
          </a:prstGeom>
          <a:noFill/>
        </p:spPr>
        <p:txBody>
          <a:bodyPr lIns="0" anchor="ctr"/>
          <a:lstStyle/>
          <a:p>
            <a:r>
              <a:rPr lang="en-US" altLang="ko-KR" sz="3200" b="1" dirty="0">
                <a:solidFill>
                  <a:schemeClr val="bg1">
                    <a:lumMod val="95000"/>
                  </a:schemeClr>
                </a:solidFill>
              </a:rPr>
              <a:t>#FREIGHTHEROES</a:t>
            </a:r>
            <a:endParaRPr lang="en-US" altLang="ko-KR" sz="3200" b="1" dirty="0">
              <a:solidFill>
                <a:schemeClr val="bg1"/>
              </a:solidFill>
              <a:latin typeface="+mj-lt"/>
            </a:endParaRPr>
          </a:p>
        </p:txBody>
      </p:sp>
      <p:sp>
        <p:nvSpPr>
          <p:cNvPr id="11" name="TextBox 10">
            <a:extLst>
              <a:ext uri="{FF2B5EF4-FFF2-40B4-BE49-F238E27FC236}">
                <a16:creationId xmlns:a16="http://schemas.microsoft.com/office/drawing/2014/main" id="{9F2CD741-4E4F-407D-9EC5-60082ACF8B81}"/>
              </a:ext>
            </a:extLst>
          </p:cNvPr>
          <p:cNvSpPr txBox="1"/>
          <p:nvPr/>
        </p:nvSpPr>
        <p:spPr>
          <a:xfrm>
            <a:off x="712187" y="3782070"/>
            <a:ext cx="3888387" cy="2492990"/>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Our people sit at the heart of our business. Driven by our customer’s supply chain needs, they work tirelessly to deliver the optimum service. </a:t>
            </a:r>
          </a:p>
          <a:p>
            <a:endParaRPr lang="en-US" altLang="ko-KR" sz="1200" dirty="0">
              <a:solidFill>
                <a:schemeClr val="tx1">
                  <a:lumMod val="75000"/>
                  <a:lumOff val="25000"/>
                </a:schemeClr>
              </a:solidFill>
              <a:cs typeface="Arial" pitchFamily="34" charset="0"/>
            </a:endParaRPr>
          </a:p>
          <a:p>
            <a:r>
              <a:rPr lang="en-US" altLang="ko-KR" sz="1200" dirty="0">
                <a:solidFill>
                  <a:schemeClr val="tx1">
                    <a:lumMod val="75000"/>
                    <a:lumOff val="25000"/>
                  </a:schemeClr>
                </a:solidFill>
                <a:cs typeface="Arial" pitchFamily="34" charset="0"/>
              </a:rPr>
              <a:t>One global team that is ‘</a:t>
            </a:r>
            <a:r>
              <a:rPr lang="en-US" altLang="ko-KR" sz="1200" dirty="0" err="1">
                <a:solidFill>
                  <a:schemeClr val="tx1">
                    <a:lumMod val="75000"/>
                    <a:lumOff val="25000"/>
                  </a:schemeClr>
                </a:solidFill>
                <a:cs typeface="Arial" pitchFamily="34" charset="0"/>
              </a:rPr>
              <a:t>talentful</a:t>
            </a:r>
            <a:r>
              <a:rPr lang="en-US" altLang="ko-KR" sz="1200" dirty="0">
                <a:solidFill>
                  <a:schemeClr val="tx1">
                    <a:lumMod val="75000"/>
                    <a:lumOff val="25000"/>
                  </a:schemeClr>
                </a:solidFill>
                <a:cs typeface="Arial" pitchFamily="34" charset="0"/>
              </a:rPr>
              <a:t>’, meaning you benefit from multiple experts fully trained to deliver regional knowledge. </a:t>
            </a:r>
          </a:p>
          <a:p>
            <a:endParaRPr lang="en-US" altLang="ko-KR" sz="1200" dirty="0">
              <a:solidFill>
                <a:schemeClr val="tx1">
                  <a:lumMod val="75000"/>
                  <a:lumOff val="25000"/>
                </a:schemeClr>
              </a:solidFill>
              <a:cs typeface="Arial" pitchFamily="34" charset="0"/>
            </a:endParaRPr>
          </a:p>
          <a:p>
            <a:r>
              <a:rPr lang="en-US" altLang="ko-KR" sz="1200" dirty="0" err="1">
                <a:solidFill>
                  <a:schemeClr val="tx1">
                    <a:lumMod val="75000"/>
                    <a:lumOff val="25000"/>
                  </a:schemeClr>
                </a:solidFill>
                <a:cs typeface="Arial" pitchFamily="34" charset="0"/>
              </a:rPr>
              <a:t>Ligentia</a:t>
            </a:r>
            <a:r>
              <a:rPr lang="en-US" altLang="ko-KR" sz="1200" dirty="0">
                <a:solidFill>
                  <a:schemeClr val="tx1">
                    <a:lumMod val="75000"/>
                    <a:lumOff val="25000"/>
                  </a:schemeClr>
                </a:solidFill>
                <a:cs typeface="Arial" pitchFamily="34" charset="0"/>
              </a:rPr>
              <a:t> Advance was introduced this year. A </a:t>
            </a:r>
            <a:r>
              <a:rPr lang="en-US" altLang="ko-KR" sz="1200" dirty="0" err="1">
                <a:solidFill>
                  <a:schemeClr val="tx1">
                    <a:lumMod val="75000"/>
                    <a:lumOff val="25000"/>
                  </a:schemeClr>
                </a:solidFill>
                <a:cs typeface="Arial" pitchFamily="34" charset="0"/>
              </a:rPr>
              <a:t>programme</a:t>
            </a:r>
            <a:r>
              <a:rPr lang="en-US" altLang="ko-KR" sz="1200" dirty="0">
                <a:solidFill>
                  <a:schemeClr val="tx1">
                    <a:lumMod val="75000"/>
                    <a:lumOff val="25000"/>
                  </a:schemeClr>
                </a:solidFill>
                <a:cs typeface="Arial" pitchFamily="34" charset="0"/>
              </a:rPr>
              <a:t> to both attract new, fresh talent to the industry through internships, apprenticeships and graduate schemes and support internal development initiatives with existing colleagues. </a:t>
            </a:r>
          </a:p>
        </p:txBody>
      </p:sp>
      <p:sp>
        <p:nvSpPr>
          <p:cNvPr id="3" name="텍스트 개체 틀 2">
            <a:extLst>
              <a:ext uri="{FF2B5EF4-FFF2-40B4-BE49-F238E27FC236}">
                <a16:creationId xmlns:a16="http://schemas.microsoft.com/office/drawing/2014/main" id="{68C65A47-7E59-4FFD-8605-2F00E5380570}"/>
              </a:ext>
            </a:extLst>
          </p:cNvPr>
          <p:cNvSpPr>
            <a:spLocks noGrp="1"/>
          </p:cNvSpPr>
          <p:nvPr>
            <p:ph type="body" sz="quarter" idx="10"/>
          </p:nvPr>
        </p:nvSpPr>
        <p:spPr/>
        <p:txBody>
          <a:bodyPr/>
          <a:lstStyle/>
          <a:p>
            <a:r>
              <a:rPr lang="en-US" altLang="ko-KR" dirty="0">
                <a:latin typeface="Acumin Pro" pitchFamily="34" charset="0"/>
              </a:rPr>
              <a:t>Team</a:t>
            </a:r>
            <a:endParaRPr lang="ko-KR" altLang="en-US" dirty="0">
              <a:latin typeface="Acumin Pro" pitchFamily="34" charset="0"/>
            </a:endParaRPr>
          </a:p>
        </p:txBody>
      </p:sp>
      <p:sp>
        <p:nvSpPr>
          <p:cNvPr id="21" name="자유형: 도형 20">
            <a:extLst>
              <a:ext uri="{FF2B5EF4-FFF2-40B4-BE49-F238E27FC236}">
                <a16:creationId xmlns:a16="http://schemas.microsoft.com/office/drawing/2014/main" id="{5580563D-452F-43F3-85A8-EF05E4E778CF}"/>
              </a:ext>
            </a:extLst>
          </p:cNvPr>
          <p:cNvSpPr/>
          <p:nvPr/>
        </p:nvSpPr>
        <p:spPr>
          <a:xfrm>
            <a:off x="4867275" y="1665287"/>
            <a:ext cx="3456000" cy="1878013"/>
          </a:xfrm>
          <a:custGeom>
            <a:avLst/>
            <a:gdLst>
              <a:gd name="connsiteX0" fmla="*/ 0 w 3456000"/>
              <a:gd name="connsiteY0" fmla="*/ 0 h 1878013"/>
              <a:gd name="connsiteX1" fmla="*/ 3456000 w 3456000"/>
              <a:gd name="connsiteY1" fmla="*/ 0 h 1878013"/>
              <a:gd name="connsiteX2" fmla="*/ 3456000 w 3456000"/>
              <a:gd name="connsiteY2" fmla="*/ 1878013 h 1878013"/>
              <a:gd name="connsiteX3" fmla="*/ 3371363 w 3456000"/>
              <a:gd name="connsiteY3" fmla="*/ 1878013 h 1878013"/>
              <a:gd name="connsiteX4" fmla="*/ 3371363 w 3456000"/>
              <a:gd name="connsiteY4" fmla="*/ 84637 h 1878013"/>
              <a:gd name="connsiteX5" fmla="*/ 84637 w 3456000"/>
              <a:gd name="connsiteY5" fmla="*/ 84637 h 1878013"/>
              <a:gd name="connsiteX6" fmla="*/ 84637 w 3456000"/>
              <a:gd name="connsiteY6" fmla="*/ 1878013 h 1878013"/>
              <a:gd name="connsiteX7" fmla="*/ 0 w 3456000"/>
              <a:gd name="connsiteY7" fmla="*/ 1878013 h 187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6000" h="1878013">
                <a:moveTo>
                  <a:pt x="0" y="0"/>
                </a:moveTo>
                <a:lnTo>
                  <a:pt x="3456000" y="0"/>
                </a:lnTo>
                <a:lnTo>
                  <a:pt x="3456000" y="1878013"/>
                </a:lnTo>
                <a:lnTo>
                  <a:pt x="3371363" y="1878013"/>
                </a:lnTo>
                <a:lnTo>
                  <a:pt x="3371363" y="84637"/>
                </a:lnTo>
                <a:lnTo>
                  <a:pt x="84637" y="84637"/>
                </a:lnTo>
                <a:lnTo>
                  <a:pt x="84637" y="1878013"/>
                </a:lnTo>
                <a:lnTo>
                  <a:pt x="0" y="18780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4" name="자유형: 도형 23">
            <a:extLst>
              <a:ext uri="{FF2B5EF4-FFF2-40B4-BE49-F238E27FC236}">
                <a16:creationId xmlns:a16="http://schemas.microsoft.com/office/drawing/2014/main" id="{10C88536-F0E6-4FD1-A269-0588144C2E90}"/>
              </a:ext>
            </a:extLst>
          </p:cNvPr>
          <p:cNvSpPr/>
          <p:nvPr/>
        </p:nvSpPr>
        <p:spPr>
          <a:xfrm>
            <a:off x="8241636" y="3543300"/>
            <a:ext cx="3456000" cy="2722562"/>
          </a:xfrm>
          <a:custGeom>
            <a:avLst/>
            <a:gdLst>
              <a:gd name="connsiteX0" fmla="*/ 0 w 3456000"/>
              <a:gd name="connsiteY0" fmla="*/ 0 h 2722562"/>
              <a:gd name="connsiteX1" fmla="*/ 84637 w 3456000"/>
              <a:gd name="connsiteY1" fmla="*/ 0 h 2722562"/>
              <a:gd name="connsiteX2" fmla="*/ 84637 w 3456000"/>
              <a:gd name="connsiteY2" fmla="*/ 2637925 h 2722562"/>
              <a:gd name="connsiteX3" fmla="*/ 3371363 w 3456000"/>
              <a:gd name="connsiteY3" fmla="*/ 2637925 h 2722562"/>
              <a:gd name="connsiteX4" fmla="*/ 3371363 w 3456000"/>
              <a:gd name="connsiteY4" fmla="*/ 0 h 2722562"/>
              <a:gd name="connsiteX5" fmla="*/ 3456000 w 3456000"/>
              <a:gd name="connsiteY5" fmla="*/ 0 h 2722562"/>
              <a:gd name="connsiteX6" fmla="*/ 3456000 w 3456000"/>
              <a:gd name="connsiteY6" fmla="*/ 2722562 h 2722562"/>
              <a:gd name="connsiteX7" fmla="*/ 0 w 3456000"/>
              <a:gd name="connsiteY7" fmla="*/ 2722562 h 27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6000" h="2722562">
                <a:moveTo>
                  <a:pt x="0" y="0"/>
                </a:moveTo>
                <a:lnTo>
                  <a:pt x="84637" y="0"/>
                </a:lnTo>
                <a:lnTo>
                  <a:pt x="84637" y="2637925"/>
                </a:lnTo>
                <a:lnTo>
                  <a:pt x="3371363" y="2637925"/>
                </a:lnTo>
                <a:lnTo>
                  <a:pt x="3371363" y="0"/>
                </a:lnTo>
                <a:lnTo>
                  <a:pt x="3456000" y="0"/>
                </a:lnTo>
                <a:lnTo>
                  <a:pt x="3456000" y="2722562"/>
                </a:lnTo>
                <a:lnTo>
                  <a:pt x="0" y="27225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pic>
        <p:nvPicPr>
          <p:cNvPr id="12" name="Picture Placeholder 11" descr="16_Coffee Shop Working.jpg"/>
          <p:cNvPicPr>
            <a:picLocks noGrp="1" noChangeAspect="1"/>
          </p:cNvPicPr>
          <p:nvPr>
            <p:ph type="pic" sz="quarter" idx="65"/>
          </p:nvPr>
        </p:nvPicPr>
        <p:blipFill>
          <a:blip r:embed="rId2" cstate="print"/>
          <a:srcRect l="25645" r="25645"/>
          <a:stretch>
            <a:fillRect/>
          </a:stretch>
        </p:blipFill>
        <p:spPr/>
      </p:pic>
      <p:pic>
        <p:nvPicPr>
          <p:cNvPr id="20" name="Picture Placeholder 19" descr="20_Design Thinking.jpg"/>
          <p:cNvPicPr>
            <a:picLocks noGrp="1" noChangeAspect="1"/>
          </p:cNvPicPr>
          <p:nvPr>
            <p:ph type="pic" sz="quarter" idx="66"/>
          </p:nvPr>
        </p:nvPicPr>
        <p:blipFill>
          <a:blip r:embed="rId3" cstate="print"/>
          <a:srcRect l="25163" r="25163"/>
          <a:stretch>
            <a:fillRect/>
          </a:stretch>
        </p:blipFill>
        <p:spPr/>
      </p:pic>
    </p:spTree>
    <p:extLst>
      <p:ext uri="{BB962C8B-B14F-4D97-AF65-F5344CB8AC3E}">
        <p14:creationId xmlns:p14="http://schemas.microsoft.com/office/powerpoint/2010/main" val="2511330642"/>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960955" y="5056702"/>
            <a:ext cx="4594090" cy="954107"/>
          </a:xfrm>
          <a:prstGeom prst="rect">
            <a:avLst/>
          </a:prstGeom>
          <a:noFill/>
        </p:spPr>
        <p:txBody>
          <a:bodyPr wrap="square" rtlCol="0">
            <a:spAutoFit/>
          </a:bodyPr>
          <a:lstStyle/>
          <a:p>
            <a:pPr algn="ctr"/>
            <a:r>
              <a:rPr lang="en-US" altLang="ko-KR" sz="1400" dirty="0">
                <a:solidFill>
                  <a:schemeClr val="tx1">
                    <a:lumMod val="75000"/>
                    <a:lumOff val="25000"/>
                  </a:schemeClr>
                </a:solidFill>
                <a:cs typeface="Arial" pitchFamily="34" charset="0"/>
              </a:rPr>
              <a:t>Community spirit is everything to us. </a:t>
            </a:r>
          </a:p>
          <a:p>
            <a:pPr algn="ctr"/>
            <a:r>
              <a:rPr lang="en-US" altLang="ko-KR" sz="1400" dirty="0">
                <a:solidFill>
                  <a:schemeClr val="tx1">
                    <a:lumMod val="75000"/>
                    <a:lumOff val="25000"/>
                  </a:schemeClr>
                </a:solidFill>
                <a:cs typeface="Arial" pitchFamily="34" charset="0"/>
              </a:rPr>
              <a:t>Colleagues, customers, partners and suppliers, whether we’re on different sides of the earth, or sat together in the same office, we share ambitions and prosperity. </a:t>
            </a:r>
          </a:p>
        </p:txBody>
      </p:sp>
      <p:sp>
        <p:nvSpPr>
          <p:cNvPr id="9" name="TextBox 8">
            <a:extLst>
              <a:ext uri="{FF2B5EF4-FFF2-40B4-BE49-F238E27FC236}">
                <a16:creationId xmlns:a16="http://schemas.microsoft.com/office/drawing/2014/main" id="{A17C5E21-881F-4869-A44B-EAC68ACF23AC}"/>
              </a:ext>
            </a:extLst>
          </p:cNvPr>
          <p:cNvSpPr txBox="1"/>
          <p:nvPr/>
        </p:nvSpPr>
        <p:spPr>
          <a:xfrm>
            <a:off x="0" y="1"/>
            <a:ext cx="1190892" cy="1015663"/>
          </a:xfrm>
          <a:prstGeom prst="rect">
            <a:avLst/>
          </a:prstGeom>
          <a:solidFill>
            <a:schemeClr val="bg1">
              <a:lumMod val="85000"/>
            </a:schemeClr>
          </a:solidFill>
        </p:spPr>
        <p:txBody>
          <a:bodyPr wrap="square" lIns="108000" rIns="108000" rtlCol="0">
            <a:spAutoFit/>
          </a:bodyPr>
          <a:lstStyle/>
          <a:p>
            <a:pPr algn="ctr"/>
            <a:r>
              <a:rPr lang="en-US" altLang="ko-KR" sz="6000" b="1" dirty="0">
                <a:solidFill>
                  <a:schemeClr val="tx1">
                    <a:lumMod val="95000"/>
                    <a:lumOff val="5000"/>
                  </a:schemeClr>
                </a:solidFill>
                <a:cs typeface="Arial" pitchFamily="34" charset="0"/>
              </a:rPr>
              <a:t>0</a:t>
            </a:r>
            <a:endParaRPr lang="ko-KR" altLang="en-US" sz="6000" b="1" dirty="0">
              <a:solidFill>
                <a:schemeClr val="tx1">
                  <a:lumMod val="95000"/>
                  <a:lumOff val="5000"/>
                </a:schemeClr>
              </a:solidFill>
              <a:cs typeface="Arial" pitchFamily="34" charset="0"/>
            </a:endParaRPr>
          </a:p>
        </p:txBody>
      </p:sp>
      <p:sp>
        <p:nvSpPr>
          <p:cNvPr id="10" name="직사각형 9">
            <a:extLst>
              <a:ext uri="{FF2B5EF4-FFF2-40B4-BE49-F238E27FC236}">
                <a16:creationId xmlns:a16="http://schemas.microsoft.com/office/drawing/2014/main" id="{8E465ECE-9406-4B4E-87EB-4D95194CF55D}"/>
              </a:ext>
            </a:extLst>
          </p:cNvPr>
          <p:cNvSpPr/>
          <p:nvPr/>
        </p:nvSpPr>
        <p:spPr>
          <a:xfrm>
            <a:off x="7038753" y="3558158"/>
            <a:ext cx="4096694" cy="1200329"/>
          </a:xfrm>
          <a:prstGeom prst="rect">
            <a:avLst/>
          </a:prstGeom>
        </p:spPr>
        <p:txBody>
          <a:bodyPr wrap="square" anchor="ctr">
            <a:spAutoFit/>
          </a:bodyPr>
          <a:lstStyle/>
          <a:p>
            <a:pPr algn="ctr"/>
            <a:r>
              <a:rPr lang="en-US" altLang="ko-KR" sz="3600" b="1" dirty="0">
                <a:solidFill>
                  <a:schemeClr val="accent3"/>
                </a:solidFill>
                <a:latin typeface="Acumin Pro" pitchFamily="34" charset="0"/>
                <a:cs typeface="Arial" pitchFamily="34" charset="0"/>
              </a:rPr>
              <a:t>Company Values </a:t>
            </a:r>
            <a:r>
              <a:rPr lang="en-US" altLang="ko-KR" sz="3600" b="1" dirty="0">
                <a:solidFill>
                  <a:schemeClr val="tx1">
                    <a:lumMod val="75000"/>
                    <a:lumOff val="25000"/>
                  </a:schemeClr>
                </a:solidFill>
                <a:latin typeface="Acumin Pro Wide" pitchFamily="34" charset="0"/>
                <a:cs typeface="Arial" pitchFamily="34" charset="0"/>
              </a:rPr>
              <a:t>Cultural Fit</a:t>
            </a:r>
          </a:p>
        </p:txBody>
      </p:sp>
      <p:pic>
        <p:nvPicPr>
          <p:cNvPr id="23" name="Picture Placeholder 22" descr="21_Meeting Networking.jpg"/>
          <p:cNvPicPr>
            <a:picLocks noGrp="1" noChangeAspect="1"/>
          </p:cNvPicPr>
          <p:nvPr>
            <p:ph type="pic" idx="10"/>
          </p:nvPr>
        </p:nvPicPr>
        <p:blipFill>
          <a:blip r:embed="rId2" cstate="print"/>
          <a:srcRect l="17610" r="17610"/>
          <a:stretch>
            <a:fillRect/>
          </a:stretch>
        </p:blipFill>
        <p:spPr/>
      </p:pic>
      <p:pic>
        <p:nvPicPr>
          <p:cNvPr id="24" name="Picture Placeholder 23" descr="50_Colourful Business.jpg"/>
          <p:cNvPicPr>
            <a:picLocks noGrp="1" noChangeAspect="1"/>
          </p:cNvPicPr>
          <p:nvPr>
            <p:ph type="pic" idx="11"/>
          </p:nvPr>
        </p:nvPicPr>
        <p:blipFill>
          <a:blip r:embed="rId3" cstate="print"/>
          <a:srcRect l="21422" r="21422"/>
          <a:stretch>
            <a:fillRect/>
          </a:stretch>
        </p:blipFill>
        <p:spPr/>
      </p:pic>
      <p:pic>
        <p:nvPicPr>
          <p:cNvPr id="21" name="Picture Placeholder 20" descr="38_Respectfully Moving Together.jpg"/>
          <p:cNvPicPr>
            <a:picLocks noGrp="1" noChangeAspect="1"/>
          </p:cNvPicPr>
          <p:nvPr>
            <p:ph type="pic" idx="12"/>
          </p:nvPr>
        </p:nvPicPr>
        <p:blipFill>
          <a:blip r:embed="rId4" cstate="print"/>
          <a:srcRect l="35300" r="35300"/>
          <a:stretch>
            <a:fillRect/>
          </a:stretch>
        </p:blipFill>
        <p:spPr/>
      </p:pic>
      <p:pic>
        <p:nvPicPr>
          <p:cNvPr id="22" name="Picture Placeholder 21" descr="17_Collaboration Co-workers.jpg"/>
          <p:cNvPicPr>
            <a:picLocks noGrp="1" noChangeAspect="1"/>
          </p:cNvPicPr>
          <p:nvPr>
            <p:ph type="pic" idx="13"/>
          </p:nvPr>
        </p:nvPicPr>
        <p:blipFill>
          <a:blip r:embed="rId5" cstate="print"/>
          <a:srcRect t="9048" b="9048"/>
          <a:stretch>
            <a:fillRect/>
          </a:stretch>
        </p:blipFill>
        <p:spPr/>
      </p:pic>
    </p:spTree>
    <p:extLst>
      <p:ext uri="{BB962C8B-B14F-4D97-AF65-F5344CB8AC3E}">
        <p14:creationId xmlns:p14="http://schemas.microsoft.com/office/powerpoint/2010/main" val="2298514531"/>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2293759"/>
            <a:ext cx="12192000" cy="576063"/>
          </a:xfrm>
        </p:spPr>
        <p:txBody>
          <a:bodyPr/>
          <a:lstStyle/>
          <a:p>
            <a:r>
              <a:rPr lang="en-US" dirty="0"/>
              <a:t>Thank you</a:t>
            </a:r>
          </a:p>
        </p:txBody>
      </p:sp>
    </p:spTree>
    <p:extLst>
      <p:ext uri="{BB962C8B-B14F-4D97-AF65-F5344CB8AC3E}">
        <p14:creationId xmlns:p14="http://schemas.microsoft.com/office/powerpoint/2010/main" val="2582224218"/>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0"/>
          <p:cNvSpPr/>
          <p:nvPr/>
        </p:nvSpPr>
        <p:spPr>
          <a:xfrm>
            <a:off x="1541721" y="4084244"/>
            <a:ext cx="10650280" cy="1046399"/>
          </a:xfrm>
          <a:custGeom>
            <a:avLst/>
            <a:gdLst>
              <a:gd name="connsiteX0" fmla="*/ 0 w 9480863"/>
              <a:gd name="connsiteY0" fmla="*/ 0 h 1046399"/>
              <a:gd name="connsiteX1" fmla="*/ 9480863 w 9480863"/>
              <a:gd name="connsiteY1" fmla="*/ 0 h 1046399"/>
              <a:gd name="connsiteX2" fmla="*/ 9480863 w 9480863"/>
              <a:gd name="connsiteY2" fmla="*/ 1046399 h 1046399"/>
              <a:gd name="connsiteX3" fmla="*/ 985146 w 9480863"/>
              <a:gd name="connsiteY3" fmla="*/ 1046399 h 1046399"/>
            </a:gdLst>
            <a:ahLst/>
            <a:cxnLst>
              <a:cxn ang="0">
                <a:pos x="connsiteX0" y="connsiteY0"/>
              </a:cxn>
              <a:cxn ang="0">
                <a:pos x="connsiteX1" y="connsiteY1"/>
              </a:cxn>
              <a:cxn ang="0">
                <a:pos x="connsiteX2" y="connsiteY2"/>
              </a:cxn>
              <a:cxn ang="0">
                <a:pos x="connsiteX3" y="connsiteY3"/>
              </a:cxn>
            </a:cxnLst>
            <a:rect l="l" t="t" r="r" b="b"/>
            <a:pathLst>
              <a:path w="9480863" h="1046399">
                <a:moveTo>
                  <a:pt x="0" y="0"/>
                </a:moveTo>
                <a:lnTo>
                  <a:pt x="9480863" y="0"/>
                </a:lnTo>
                <a:lnTo>
                  <a:pt x="9480863" y="1046399"/>
                </a:lnTo>
                <a:lnTo>
                  <a:pt x="985146" y="1046399"/>
                </a:lnTo>
                <a:close/>
              </a:path>
            </a:pathLst>
          </a:custGeom>
          <a:gradFill flip="none" rotWithShape="1">
            <a:gsLst>
              <a:gs pos="0">
                <a:schemeClr val="accent1">
                  <a:lumMod val="75000"/>
                  <a:lumOff val="25000"/>
                  <a:shade val="30000"/>
                  <a:satMod val="115000"/>
                </a:schemeClr>
              </a:gs>
              <a:gs pos="50000">
                <a:schemeClr val="accent1">
                  <a:lumMod val="75000"/>
                  <a:lumOff val="25000"/>
                  <a:shade val="67500"/>
                  <a:satMod val="115000"/>
                </a:schemeClr>
              </a:gs>
              <a:gs pos="100000">
                <a:schemeClr val="accent1">
                  <a:lumMod val="75000"/>
                  <a:lumOff val="2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414130" y="1762563"/>
            <a:ext cx="10777869" cy="1046399"/>
          </a:xfrm>
          <a:custGeom>
            <a:avLst/>
            <a:gdLst>
              <a:gd name="connsiteX0" fmla="*/ 523200 w 11171838"/>
              <a:gd name="connsiteY0" fmla="*/ 0 h 1046399"/>
              <a:gd name="connsiteX1" fmla="*/ 11171838 w 11171838"/>
              <a:gd name="connsiteY1" fmla="*/ 0 h 1046399"/>
              <a:gd name="connsiteX2" fmla="*/ 11171838 w 11171838"/>
              <a:gd name="connsiteY2" fmla="*/ 1046399 h 1046399"/>
              <a:gd name="connsiteX3" fmla="*/ 0 w 11171838"/>
              <a:gd name="connsiteY3" fmla="*/ 1046399 h 1046399"/>
            </a:gdLst>
            <a:ahLst/>
            <a:cxnLst>
              <a:cxn ang="0">
                <a:pos x="connsiteX0" y="connsiteY0"/>
              </a:cxn>
              <a:cxn ang="0">
                <a:pos x="connsiteX1" y="connsiteY1"/>
              </a:cxn>
              <a:cxn ang="0">
                <a:pos x="connsiteX2" y="connsiteY2"/>
              </a:cxn>
              <a:cxn ang="0">
                <a:pos x="connsiteX3" y="connsiteY3"/>
              </a:cxn>
            </a:cxnLst>
            <a:rect l="l" t="t" r="r" b="b"/>
            <a:pathLst>
              <a:path w="11171838" h="1046399">
                <a:moveTo>
                  <a:pt x="523200" y="0"/>
                </a:moveTo>
                <a:lnTo>
                  <a:pt x="11171838" y="0"/>
                </a:lnTo>
                <a:lnTo>
                  <a:pt x="11171838" y="1046399"/>
                </a:lnTo>
                <a:lnTo>
                  <a:pt x="0" y="1046399"/>
                </a:lnTo>
                <a:close/>
              </a:path>
            </a:pathLst>
          </a:cu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p:cNvGrpSpPr/>
          <p:nvPr/>
        </p:nvGrpSpPr>
        <p:grpSpPr>
          <a:xfrm>
            <a:off x="6919022" y="1887900"/>
            <a:ext cx="4539591" cy="615553"/>
            <a:chOff x="6525576" y="1411926"/>
            <a:chExt cx="4539591" cy="615553"/>
          </a:xfrm>
        </p:grpSpPr>
        <p:sp>
          <p:nvSpPr>
            <p:cNvPr id="8" name="TextBox 7"/>
            <p:cNvSpPr txBox="1"/>
            <p:nvPr/>
          </p:nvSpPr>
          <p:spPr>
            <a:xfrm>
              <a:off x="6557475" y="1750480"/>
              <a:ext cx="4507692" cy="276999"/>
            </a:xfrm>
            <a:prstGeom prst="rect">
              <a:avLst/>
            </a:prstGeom>
            <a:noFill/>
          </p:spPr>
          <p:txBody>
            <a:bodyPr wrap="square" rtlCol="0">
              <a:spAutoFit/>
            </a:bodyPr>
            <a:lstStyle/>
            <a:p>
              <a:r>
                <a:rPr lang="en-US" altLang="ko-KR" sz="1200" dirty="0">
                  <a:solidFill>
                    <a:schemeClr val="bg1"/>
                  </a:solidFill>
                  <a:cs typeface="Arial" pitchFamily="34" charset="0"/>
                </a:rPr>
                <a:t>Pushing boundaries on a global scale</a:t>
              </a:r>
            </a:p>
          </p:txBody>
        </p:sp>
        <p:sp>
          <p:nvSpPr>
            <p:cNvPr id="9" name="TextBox 8"/>
            <p:cNvSpPr txBox="1"/>
            <p:nvPr/>
          </p:nvSpPr>
          <p:spPr>
            <a:xfrm>
              <a:off x="6525576" y="1411926"/>
              <a:ext cx="4507692" cy="369332"/>
            </a:xfrm>
            <a:prstGeom prst="rect">
              <a:avLst/>
            </a:prstGeom>
            <a:noFill/>
          </p:spPr>
          <p:txBody>
            <a:bodyPr wrap="square" lIns="108000" rIns="108000" rtlCol="0">
              <a:spAutoFit/>
            </a:bodyPr>
            <a:lstStyle/>
            <a:p>
              <a:r>
                <a:rPr lang="en-US" altLang="ko-KR" dirty="0">
                  <a:solidFill>
                    <a:schemeClr val="bg1"/>
                  </a:solidFill>
                  <a:latin typeface="Acumin Pro Wide" pitchFamily="34" charset="0"/>
                  <a:cs typeface="Arial" pitchFamily="34" charset="0"/>
                </a:rPr>
                <a:t>International Freight Management</a:t>
              </a:r>
              <a:endParaRPr lang="ko-KR" altLang="en-US" dirty="0">
                <a:solidFill>
                  <a:schemeClr val="bg1"/>
                </a:solidFill>
                <a:latin typeface="Acumin Pro Wide" pitchFamily="34" charset="0"/>
                <a:cs typeface="Arial" pitchFamily="34" charset="0"/>
              </a:endParaRPr>
            </a:p>
          </p:txBody>
        </p:sp>
      </p:grpSp>
      <p:sp>
        <p:nvSpPr>
          <p:cNvPr id="7" name="TextBox 6"/>
          <p:cNvSpPr txBox="1"/>
          <p:nvPr/>
        </p:nvSpPr>
        <p:spPr>
          <a:xfrm>
            <a:off x="5796964" y="1872511"/>
            <a:ext cx="958096" cy="830997"/>
          </a:xfrm>
          <a:prstGeom prst="rect">
            <a:avLst/>
          </a:prstGeom>
          <a:noFill/>
        </p:spPr>
        <p:txBody>
          <a:bodyPr wrap="square" lIns="108000" rIns="108000" rtlCol="0">
            <a:spAutoFit/>
          </a:bodyPr>
          <a:lstStyle/>
          <a:p>
            <a:pPr algn="ctr"/>
            <a:r>
              <a:rPr lang="en-US" altLang="ko-KR" sz="4800" b="1" dirty="0">
                <a:solidFill>
                  <a:schemeClr val="bg1"/>
                </a:solidFill>
                <a:cs typeface="Arial" pitchFamily="34" charset="0"/>
              </a:rPr>
              <a:t>01</a:t>
            </a:r>
            <a:endParaRPr lang="ko-KR" altLang="en-US" sz="4800" b="1" dirty="0">
              <a:solidFill>
                <a:schemeClr val="bg1"/>
              </a:solidFill>
              <a:cs typeface="Arial" pitchFamily="34" charset="0"/>
            </a:endParaRPr>
          </a:p>
        </p:txBody>
      </p:sp>
      <p:grpSp>
        <p:nvGrpSpPr>
          <p:cNvPr id="4" name="Group 11"/>
          <p:cNvGrpSpPr/>
          <p:nvPr/>
        </p:nvGrpSpPr>
        <p:grpSpPr>
          <a:xfrm>
            <a:off x="1825322" y="2925612"/>
            <a:ext cx="10366678" cy="1046399"/>
            <a:chOff x="1857494" y="1921218"/>
            <a:chExt cx="12204033" cy="1046399"/>
          </a:xfr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0800000" scaled="1"/>
            <a:tileRect/>
          </a:gradFill>
        </p:grpSpPr>
        <p:sp>
          <p:nvSpPr>
            <p:cNvPr id="13" name="Rectangle 12"/>
            <p:cNvSpPr/>
            <p:nvPr/>
          </p:nvSpPr>
          <p:spPr>
            <a:xfrm>
              <a:off x="1857494" y="1921218"/>
              <a:ext cx="12204033" cy="10463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3"/>
            <p:cNvGrpSpPr/>
            <p:nvPr/>
          </p:nvGrpSpPr>
          <p:grpSpPr>
            <a:xfrm>
              <a:off x="7839671" y="2046555"/>
              <a:ext cx="4570279" cy="615553"/>
              <a:chOff x="7446224" y="1411926"/>
              <a:chExt cx="4570279" cy="615553"/>
            </a:xfrm>
            <a:grpFill/>
          </p:grpSpPr>
          <p:sp>
            <p:nvSpPr>
              <p:cNvPr id="16" name="TextBox 15"/>
              <p:cNvSpPr txBox="1"/>
              <p:nvPr/>
            </p:nvSpPr>
            <p:spPr>
              <a:xfrm>
                <a:off x="7508811" y="1750480"/>
                <a:ext cx="4507692" cy="276999"/>
              </a:xfrm>
              <a:prstGeom prst="rect">
                <a:avLst/>
              </a:prstGeom>
              <a:grpFill/>
            </p:spPr>
            <p:txBody>
              <a:bodyPr wrap="square" rtlCol="0">
                <a:spAutoFit/>
              </a:bodyPr>
              <a:lstStyle/>
              <a:p>
                <a:r>
                  <a:rPr lang="en-US" altLang="ko-KR" sz="1200" dirty="0">
                    <a:solidFill>
                      <a:schemeClr val="bg1"/>
                    </a:solidFill>
                    <a:cs typeface="Arial" pitchFamily="34" charset="0"/>
                  </a:rPr>
                  <a:t>Service portfolio</a:t>
                </a:r>
              </a:p>
            </p:txBody>
          </p:sp>
          <p:sp>
            <p:nvSpPr>
              <p:cNvPr id="17" name="TextBox 16"/>
              <p:cNvSpPr txBox="1"/>
              <p:nvPr/>
            </p:nvSpPr>
            <p:spPr>
              <a:xfrm>
                <a:off x="7446224" y="1411926"/>
                <a:ext cx="4507692" cy="369332"/>
              </a:xfrm>
              <a:prstGeom prst="rect">
                <a:avLst/>
              </a:prstGeom>
              <a:grpFill/>
            </p:spPr>
            <p:txBody>
              <a:bodyPr wrap="square" lIns="108000" rIns="108000" rtlCol="0">
                <a:spAutoFit/>
              </a:bodyPr>
              <a:lstStyle/>
              <a:p>
                <a:r>
                  <a:rPr lang="en-US" altLang="ko-KR" dirty="0">
                    <a:solidFill>
                      <a:schemeClr val="bg1"/>
                    </a:solidFill>
                    <a:latin typeface="Acumin Pro Wide" pitchFamily="34" charset="0"/>
                    <a:cs typeface="Arial" pitchFamily="34" charset="0"/>
                  </a:rPr>
                  <a:t>Transport Capability</a:t>
                </a:r>
                <a:endParaRPr lang="ko-KR" altLang="en-US" dirty="0">
                  <a:solidFill>
                    <a:schemeClr val="bg1"/>
                  </a:solidFill>
                  <a:latin typeface="Acumin Pro Wide" pitchFamily="34" charset="0"/>
                  <a:cs typeface="Arial" pitchFamily="34" charset="0"/>
                </a:endParaRPr>
              </a:p>
            </p:txBody>
          </p:sp>
        </p:grpSp>
        <p:sp>
          <p:nvSpPr>
            <p:cNvPr id="15" name="TextBox 14"/>
            <p:cNvSpPr txBox="1"/>
            <p:nvPr/>
          </p:nvSpPr>
          <p:spPr>
            <a:xfrm>
              <a:off x="6485431" y="2031166"/>
              <a:ext cx="1171547" cy="830997"/>
            </a:xfrm>
            <a:prstGeom prst="rect">
              <a:avLst/>
            </a:prstGeom>
            <a:grpFill/>
          </p:spPr>
          <p:txBody>
            <a:bodyPr wrap="square" lIns="108000" rIns="108000" rtlCol="0">
              <a:spAutoFit/>
            </a:bodyPr>
            <a:lstStyle/>
            <a:p>
              <a:pPr algn="ctr"/>
              <a:r>
                <a:rPr lang="en-US" altLang="ko-KR" sz="4800" b="1" dirty="0">
                  <a:solidFill>
                    <a:schemeClr val="bg1"/>
                  </a:solidFill>
                  <a:cs typeface="Arial" pitchFamily="34" charset="0"/>
                </a:rPr>
                <a:t>02</a:t>
              </a:r>
              <a:endParaRPr lang="ko-KR" altLang="en-US" sz="4800" b="1" dirty="0">
                <a:solidFill>
                  <a:schemeClr val="bg1"/>
                </a:solidFill>
                <a:cs typeface="Arial" pitchFamily="34" charset="0"/>
              </a:endParaRPr>
            </a:p>
          </p:txBody>
        </p:sp>
      </p:grpSp>
      <p:grpSp>
        <p:nvGrpSpPr>
          <p:cNvPr id="6" name="Group 19"/>
          <p:cNvGrpSpPr/>
          <p:nvPr/>
        </p:nvGrpSpPr>
        <p:grpSpPr>
          <a:xfrm>
            <a:off x="6919022" y="4213998"/>
            <a:ext cx="4539591" cy="800219"/>
            <a:chOff x="6525576" y="1411926"/>
            <a:chExt cx="4539591" cy="800219"/>
          </a:xfrm>
        </p:grpSpPr>
        <p:sp>
          <p:nvSpPr>
            <p:cNvPr id="22" name="TextBox 21"/>
            <p:cNvSpPr txBox="1"/>
            <p:nvPr/>
          </p:nvSpPr>
          <p:spPr>
            <a:xfrm>
              <a:off x="6557475" y="1750480"/>
              <a:ext cx="4507692" cy="461665"/>
            </a:xfrm>
            <a:prstGeom prst="rect">
              <a:avLst/>
            </a:prstGeom>
            <a:noFill/>
          </p:spPr>
          <p:txBody>
            <a:bodyPr wrap="square" rtlCol="0">
              <a:spAutoFit/>
            </a:bodyPr>
            <a:lstStyle/>
            <a:p>
              <a:r>
                <a:rPr lang="en-US" altLang="ko-KR" sz="1200" dirty="0">
                  <a:solidFill>
                    <a:schemeClr val="bg1"/>
                  </a:solidFill>
                  <a:cs typeface="Arial" pitchFamily="34" charset="0"/>
                </a:rPr>
                <a:t>Winning combination of advanced technology &amp; the best people in the industry</a:t>
              </a:r>
            </a:p>
          </p:txBody>
        </p:sp>
        <p:sp>
          <p:nvSpPr>
            <p:cNvPr id="23" name="TextBox 22"/>
            <p:cNvSpPr txBox="1"/>
            <p:nvPr/>
          </p:nvSpPr>
          <p:spPr>
            <a:xfrm>
              <a:off x="6525576" y="1411926"/>
              <a:ext cx="4507692" cy="369332"/>
            </a:xfrm>
            <a:prstGeom prst="rect">
              <a:avLst/>
            </a:prstGeom>
            <a:noFill/>
          </p:spPr>
          <p:txBody>
            <a:bodyPr wrap="square" lIns="108000" rIns="108000" rtlCol="0">
              <a:spAutoFit/>
            </a:bodyPr>
            <a:lstStyle/>
            <a:p>
              <a:r>
                <a:rPr lang="en-US" altLang="ko-KR" dirty="0" err="1">
                  <a:solidFill>
                    <a:schemeClr val="bg1"/>
                  </a:solidFill>
                  <a:latin typeface="Acumin Pro Wide" pitchFamily="34" charset="0"/>
                  <a:cs typeface="Arial" pitchFamily="34" charset="0"/>
                </a:rPr>
                <a:t>Synchronised</a:t>
              </a:r>
              <a:r>
                <a:rPr lang="en-US" altLang="ko-KR" dirty="0">
                  <a:solidFill>
                    <a:schemeClr val="bg1"/>
                  </a:solidFill>
                  <a:latin typeface="Acumin Pro Wide" pitchFamily="34" charset="0"/>
                  <a:cs typeface="Arial" pitchFamily="34" charset="0"/>
                </a:rPr>
                <a:t> Team &amp; Tech</a:t>
              </a:r>
              <a:endParaRPr lang="ko-KR" altLang="en-US" dirty="0">
                <a:solidFill>
                  <a:schemeClr val="bg1"/>
                </a:solidFill>
                <a:latin typeface="Acumin Pro Wide" pitchFamily="34" charset="0"/>
                <a:cs typeface="Arial" pitchFamily="34" charset="0"/>
              </a:endParaRPr>
            </a:p>
          </p:txBody>
        </p:sp>
      </p:grpSp>
      <p:sp>
        <p:nvSpPr>
          <p:cNvPr id="21" name="TextBox 20"/>
          <p:cNvSpPr txBox="1"/>
          <p:nvPr/>
        </p:nvSpPr>
        <p:spPr>
          <a:xfrm>
            <a:off x="5796964" y="4198609"/>
            <a:ext cx="958096" cy="830997"/>
          </a:xfrm>
          <a:prstGeom prst="rect">
            <a:avLst/>
          </a:prstGeom>
          <a:noFill/>
        </p:spPr>
        <p:txBody>
          <a:bodyPr wrap="square" lIns="108000" rIns="108000" rtlCol="0">
            <a:spAutoFit/>
          </a:bodyPr>
          <a:lstStyle/>
          <a:p>
            <a:pPr algn="ctr"/>
            <a:r>
              <a:rPr lang="en-US" altLang="ko-KR" sz="4800" b="1" dirty="0">
                <a:solidFill>
                  <a:schemeClr val="bg1"/>
                </a:solidFill>
                <a:cs typeface="Arial" pitchFamily="34" charset="0"/>
              </a:rPr>
              <a:t>03</a:t>
            </a:r>
            <a:endParaRPr lang="ko-KR" altLang="en-US" sz="4800" b="1" dirty="0">
              <a:solidFill>
                <a:schemeClr val="bg1"/>
              </a:solidFill>
              <a:cs typeface="Arial" pitchFamily="34" charset="0"/>
            </a:endParaRPr>
          </a:p>
        </p:txBody>
      </p:sp>
      <p:sp>
        <p:nvSpPr>
          <p:cNvPr id="38" name="Freeform 37"/>
          <p:cNvSpPr/>
          <p:nvPr/>
        </p:nvSpPr>
        <p:spPr>
          <a:xfrm>
            <a:off x="2551814" y="5251710"/>
            <a:ext cx="9640185" cy="1046399"/>
          </a:xfrm>
          <a:custGeom>
            <a:avLst/>
            <a:gdLst>
              <a:gd name="connsiteX0" fmla="*/ 0 w 9480863"/>
              <a:gd name="connsiteY0" fmla="*/ 0 h 1046399"/>
              <a:gd name="connsiteX1" fmla="*/ 9480863 w 9480863"/>
              <a:gd name="connsiteY1" fmla="*/ 0 h 1046399"/>
              <a:gd name="connsiteX2" fmla="*/ 9480863 w 9480863"/>
              <a:gd name="connsiteY2" fmla="*/ 1046399 h 1046399"/>
              <a:gd name="connsiteX3" fmla="*/ 985146 w 9480863"/>
              <a:gd name="connsiteY3" fmla="*/ 1046399 h 1046399"/>
            </a:gdLst>
            <a:ahLst/>
            <a:cxnLst>
              <a:cxn ang="0">
                <a:pos x="connsiteX0" y="connsiteY0"/>
              </a:cxn>
              <a:cxn ang="0">
                <a:pos x="connsiteX1" y="connsiteY1"/>
              </a:cxn>
              <a:cxn ang="0">
                <a:pos x="connsiteX2" y="connsiteY2"/>
              </a:cxn>
              <a:cxn ang="0">
                <a:pos x="connsiteX3" y="connsiteY3"/>
              </a:cxn>
            </a:cxnLst>
            <a:rect l="l" t="t" r="r" b="b"/>
            <a:pathLst>
              <a:path w="9480863" h="1046399">
                <a:moveTo>
                  <a:pt x="0" y="0"/>
                </a:moveTo>
                <a:lnTo>
                  <a:pt x="9480863" y="0"/>
                </a:lnTo>
                <a:lnTo>
                  <a:pt x="9480863" y="1046399"/>
                </a:lnTo>
                <a:lnTo>
                  <a:pt x="985146" y="1046399"/>
                </a:lnTo>
                <a:close/>
              </a:path>
            </a:pathLst>
          </a:custGeom>
          <a:gradFill flip="none" rotWithShape="1">
            <a:gsLst>
              <a:gs pos="0">
                <a:schemeClr val="accent1">
                  <a:lumMod val="90000"/>
                  <a:lumOff val="10000"/>
                  <a:shade val="30000"/>
                  <a:satMod val="115000"/>
                </a:schemeClr>
              </a:gs>
              <a:gs pos="50000">
                <a:schemeClr val="accent1">
                  <a:lumMod val="90000"/>
                  <a:lumOff val="10000"/>
                  <a:shade val="67500"/>
                  <a:satMod val="115000"/>
                </a:schemeClr>
              </a:gs>
              <a:gs pos="100000">
                <a:schemeClr val="accent1">
                  <a:lumMod val="90000"/>
                  <a:lumOff val="1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5"/>
          <p:cNvGrpSpPr/>
          <p:nvPr/>
        </p:nvGrpSpPr>
        <p:grpSpPr>
          <a:xfrm>
            <a:off x="6908389" y="5377047"/>
            <a:ext cx="4550224" cy="615553"/>
            <a:chOff x="6514943" y="1411926"/>
            <a:chExt cx="4550224" cy="615553"/>
          </a:xfrm>
        </p:grpSpPr>
        <p:sp>
          <p:nvSpPr>
            <p:cNvPr id="28" name="TextBox 27"/>
            <p:cNvSpPr txBox="1"/>
            <p:nvPr/>
          </p:nvSpPr>
          <p:spPr>
            <a:xfrm>
              <a:off x="6557475" y="1750480"/>
              <a:ext cx="4507692" cy="276999"/>
            </a:xfrm>
            <a:prstGeom prst="rect">
              <a:avLst/>
            </a:prstGeom>
            <a:noFill/>
          </p:spPr>
          <p:txBody>
            <a:bodyPr wrap="square" rtlCol="0">
              <a:spAutoFit/>
            </a:bodyPr>
            <a:lstStyle/>
            <a:p>
              <a:r>
                <a:rPr lang="en-US" altLang="ko-KR" sz="1200" dirty="0">
                  <a:solidFill>
                    <a:schemeClr val="bg1"/>
                  </a:solidFill>
                  <a:cs typeface="Arial" pitchFamily="34" charset="0"/>
                </a:rPr>
                <a:t>Brand values that shape our business</a:t>
              </a:r>
            </a:p>
          </p:txBody>
        </p:sp>
        <p:sp>
          <p:nvSpPr>
            <p:cNvPr id="29" name="TextBox 28"/>
            <p:cNvSpPr txBox="1"/>
            <p:nvPr/>
          </p:nvSpPr>
          <p:spPr>
            <a:xfrm>
              <a:off x="6514943" y="1411926"/>
              <a:ext cx="4507692" cy="369332"/>
            </a:xfrm>
            <a:prstGeom prst="rect">
              <a:avLst/>
            </a:prstGeom>
            <a:noFill/>
          </p:spPr>
          <p:txBody>
            <a:bodyPr wrap="square" lIns="108000" rIns="108000" rtlCol="0">
              <a:spAutoFit/>
            </a:bodyPr>
            <a:lstStyle/>
            <a:p>
              <a:r>
                <a:rPr lang="en-US" altLang="ko-KR" dirty="0">
                  <a:solidFill>
                    <a:schemeClr val="bg1"/>
                  </a:solidFill>
                  <a:latin typeface="Acumin Pro Wide" pitchFamily="34" charset="0"/>
                  <a:cs typeface="Arial" pitchFamily="34" charset="0"/>
                </a:rPr>
                <a:t>Cultural Fit</a:t>
              </a:r>
              <a:endParaRPr lang="ko-KR" altLang="en-US" dirty="0">
                <a:solidFill>
                  <a:schemeClr val="bg1"/>
                </a:solidFill>
                <a:latin typeface="Acumin Pro Wide" pitchFamily="34" charset="0"/>
                <a:cs typeface="Arial" pitchFamily="34" charset="0"/>
              </a:endParaRPr>
            </a:p>
          </p:txBody>
        </p:sp>
      </p:grpSp>
      <p:sp>
        <p:nvSpPr>
          <p:cNvPr id="27" name="TextBox 26"/>
          <p:cNvSpPr txBox="1"/>
          <p:nvPr/>
        </p:nvSpPr>
        <p:spPr>
          <a:xfrm>
            <a:off x="5796964" y="5361658"/>
            <a:ext cx="958096" cy="830997"/>
          </a:xfrm>
          <a:prstGeom prst="rect">
            <a:avLst/>
          </a:prstGeom>
          <a:noFill/>
        </p:spPr>
        <p:txBody>
          <a:bodyPr wrap="square" lIns="108000" rIns="108000" rtlCol="0">
            <a:spAutoFit/>
          </a:bodyPr>
          <a:lstStyle/>
          <a:p>
            <a:pPr algn="ctr"/>
            <a:r>
              <a:rPr lang="en-US" altLang="ko-KR" sz="4800" b="1" dirty="0">
                <a:solidFill>
                  <a:schemeClr val="bg1"/>
                </a:solidFill>
                <a:cs typeface="Arial" pitchFamily="34" charset="0"/>
              </a:rPr>
              <a:t>04</a:t>
            </a:r>
            <a:endParaRPr lang="ko-KR" altLang="en-US" sz="4800" b="1" dirty="0">
              <a:solidFill>
                <a:schemeClr val="bg1"/>
              </a:solidFill>
              <a:cs typeface="Arial" pitchFamily="34" charset="0"/>
            </a:endParaRPr>
          </a:p>
        </p:txBody>
      </p:sp>
      <p:sp>
        <p:nvSpPr>
          <p:cNvPr id="32" name="Freeform 31"/>
          <p:cNvSpPr/>
          <p:nvPr/>
        </p:nvSpPr>
        <p:spPr>
          <a:xfrm>
            <a:off x="2477385" y="574998"/>
            <a:ext cx="9726647" cy="1078950"/>
          </a:xfrm>
          <a:custGeom>
            <a:avLst/>
            <a:gdLst>
              <a:gd name="connsiteX0" fmla="*/ 601165 w 9990016"/>
              <a:gd name="connsiteY0" fmla="*/ 0 h 1215556"/>
              <a:gd name="connsiteX1" fmla="*/ 9990016 w 9990016"/>
              <a:gd name="connsiteY1" fmla="*/ 0 h 1215556"/>
              <a:gd name="connsiteX2" fmla="*/ 9990016 w 9990016"/>
              <a:gd name="connsiteY2" fmla="*/ 1215556 h 1215556"/>
              <a:gd name="connsiteX3" fmla="*/ 0 w 9990016"/>
              <a:gd name="connsiteY3" fmla="*/ 1215556 h 1215556"/>
              <a:gd name="connsiteX4" fmla="*/ 188941 w 9990016"/>
              <a:gd name="connsiteY4" fmla="*/ 785189 h 12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0016" h="1215556">
                <a:moveTo>
                  <a:pt x="601165" y="0"/>
                </a:moveTo>
                <a:lnTo>
                  <a:pt x="9990016" y="0"/>
                </a:lnTo>
                <a:lnTo>
                  <a:pt x="9990016" y="1215556"/>
                </a:lnTo>
                <a:lnTo>
                  <a:pt x="0" y="1215556"/>
                </a:lnTo>
                <a:lnTo>
                  <a:pt x="188941" y="785189"/>
                </a:lnTo>
                <a:close/>
              </a:path>
            </a:pathLst>
          </a:cu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696243" y="647190"/>
            <a:ext cx="4362128" cy="935586"/>
          </a:xfrm>
          <a:prstGeom prst="rect">
            <a:avLst/>
          </a:prstGeom>
          <a:noFill/>
        </p:spPr>
        <p:txBody>
          <a:bodyPr wrap="square" rtlCol="0" anchor="ctr">
            <a:spAutoFit/>
          </a:bodyPr>
          <a:lstStyle/>
          <a:p>
            <a:r>
              <a:rPr lang="en-US" altLang="ko-KR" sz="5400" dirty="0">
                <a:solidFill>
                  <a:schemeClr val="bg1"/>
                </a:solidFill>
                <a:latin typeface="Acumin Pro" pitchFamily="34" charset="0"/>
                <a:cs typeface="Arial" pitchFamily="34" charset="0"/>
              </a:rPr>
              <a:t>Content</a:t>
            </a:r>
            <a:endParaRPr lang="ko-KR" altLang="en-US" sz="5400" dirty="0">
              <a:solidFill>
                <a:schemeClr val="bg1"/>
              </a:solidFill>
              <a:latin typeface="Acumin Pro" pitchFamily="34" charset="0"/>
              <a:cs typeface="Arial" pitchFamily="34" charset="0"/>
            </a:endParaRPr>
          </a:p>
        </p:txBody>
      </p:sp>
      <p:pic>
        <p:nvPicPr>
          <p:cNvPr id="30" name="Picture 29" descr="Small logo.jpg"/>
          <p:cNvPicPr>
            <a:picLocks noChangeAspect="1"/>
          </p:cNvPicPr>
          <p:nvPr/>
        </p:nvPicPr>
        <p:blipFill>
          <a:blip r:embed="rId2" cstate="print"/>
          <a:stretch>
            <a:fillRect/>
          </a:stretch>
        </p:blipFill>
        <p:spPr>
          <a:xfrm>
            <a:off x="10910681" y="169761"/>
            <a:ext cx="1079887" cy="323966"/>
          </a:xfrm>
          <a:prstGeom prst="rect">
            <a:avLst/>
          </a:prstGeom>
        </p:spPr>
      </p:pic>
      <p:pic>
        <p:nvPicPr>
          <p:cNvPr id="33" name="Picture 32" descr="cable head next gen freight.png"/>
          <p:cNvPicPr>
            <a:picLocks noChangeAspect="1"/>
          </p:cNvPicPr>
          <p:nvPr/>
        </p:nvPicPr>
        <p:blipFill>
          <a:blip r:embed="rId3" cstate="print"/>
          <a:stretch>
            <a:fillRect/>
          </a:stretch>
        </p:blipFill>
        <p:spPr>
          <a:xfrm>
            <a:off x="-53165" y="520995"/>
            <a:ext cx="5572662" cy="6446061"/>
          </a:xfrm>
          <a:prstGeom prst="rect">
            <a:avLst/>
          </a:prstGeom>
        </p:spPr>
      </p:pic>
    </p:spTree>
    <p:extLst>
      <p:ext uri="{BB962C8B-B14F-4D97-AF65-F5344CB8AC3E}">
        <p14:creationId xmlns:p14="http://schemas.microsoft.com/office/powerpoint/2010/main" val="4033384841"/>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23_Insights from Data Collection.jpg"/>
          <p:cNvPicPr>
            <a:picLocks noGrp="1" noChangeAspect="1"/>
          </p:cNvPicPr>
          <p:nvPr>
            <p:ph type="pic" sz="quarter" idx="10"/>
          </p:nvPr>
        </p:nvPicPr>
        <p:blipFill>
          <a:blip r:embed="rId2" cstate="print"/>
          <a:srcRect l="13654" r="13654"/>
          <a:stretch>
            <a:fillRect/>
          </a:stretch>
        </p:blipFill>
        <p:spPr/>
      </p:pic>
      <p:sp>
        <p:nvSpPr>
          <p:cNvPr id="10" name="Rectangle 2">
            <a:extLst>
              <a:ext uri="{FF2B5EF4-FFF2-40B4-BE49-F238E27FC236}">
                <a16:creationId xmlns:a16="http://schemas.microsoft.com/office/drawing/2014/main" id="{7404D75D-8DAA-4B01-A9C9-1930217E364C}"/>
              </a:ext>
            </a:extLst>
          </p:cNvPr>
          <p:cNvSpPr/>
          <p:nvPr/>
        </p:nvSpPr>
        <p:spPr>
          <a:xfrm>
            <a:off x="6732256" y="609959"/>
            <a:ext cx="4752528" cy="7589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11" name="Title 1">
            <a:extLst>
              <a:ext uri="{FF2B5EF4-FFF2-40B4-BE49-F238E27FC236}">
                <a16:creationId xmlns:a16="http://schemas.microsoft.com/office/drawing/2014/main" id="{792E640D-28BF-487C-AD7D-BDDC14C2F097}"/>
              </a:ext>
            </a:extLst>
          </p:cNvPr>
          <p:cNvSpPr txBox="1">
            <a:spLocks/>
          </p:cNvSpPr>
          <p:nvPr/>
        </p:nvSpPr>
        <p:spPr>
          <a:xfrm>
            <a:off x="6743716" y="609959"/>
            <a:ext cx="4741068" cy="758924"/>
          </a:xfrm>
          <a:prstGeom prst="rect">
            <a:avLst/>
          </a:prstGeom>
        </p:spPr>
        <p:txBody>
          <a:bodyPr lIns="216000" tIns="72000" rIns="216000" bIns="72000"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altLang="ko-KR" b="1" dirty="0">
                <a:solidFill>
                  <a:schemeClr val="bg1"/>
                </a:solidFill>
                <a:latin typeface="Acumin Pro" pitchFamily="34" charset="0"/>
              </a:rPr>
              <a:t>#</a:t>
            </a:r>
            <a:r>
              <a:rPr lang="en-US" altLang="ko-KR" b="1" dirty="0" err="1">
                <a:solidFill>
                  <a:schemeClr val="bg1"/>
                </a:solidFill>
                <a:latin typeface="Acumin Pro" pitchFamily="34" charset="0"/>
              </a:rPr>
              <a:t>remastered</a:t>
            </a:r>
            <a:endParaRPr lang="en-US" altLang="ko-KR" b="1" dirty="0">
              <a:solidFill>
                <a:schemeClr val="bg1"/>
              </a:solidFill>
              <a:latin typeface="Acumin Pro" pitchFamily="34" charset="0"/>
              <a:cs typeface="Arial" pitchFamily="34" charset="0"/>
            </a:endParaRPr>
          </a:p>
        </p:txBody>
      </p:sp>
      <p:sp>
        <p:nvSpPr>
          <p:cNvPr id="15" name="Rectangle 12">
            <a:extLst>
              <a:ext uri="{FF2B5EF4-FFF2-40B4-BE49-F238E27FC236}">
                <a16:creationId xmlns:a16="http://schemas.microsoft.com/office/drawing/2014/main" id="{A2FBEEA8-B0FE-4C55-90CC-4F9DFD9AF372}"/>
              </a:ext>
            </a:extLst>
          </p:cNvPr>
          <p:cNvSpPr/>
          <p:nvPr/>
        </p:nvSpPr>
        <p:spPr>
          <a:xfrm>
            <a:off x="6732256" y="1435211"/>
            <a:ext cx="4752528" cy="7589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17" name="Title 1">
            <a:extLst>
              <a:ext uri="{FF2B5EF4-FFF2-40B4-BE49-F238E27FC236}">
                <a16:creationId xmlns:a16="http://schemas.microsoft.com/office/drawing/2014/main" id="{3B30933F-BE30-412B-8D76-55BFE33758F2}"/>
              </a:ext>
            </a:extLst>
          </p:cNvPr>
          <p:cNvSpPr txBox="1">
            <a:spLocks/>
          </p:cNvSpPr>
          <p:nvPr/>
        </p:nvSpPr>
        <p:spPr>
          <a:xfrm>
            <a:off x="6743716" y="1435211"/>
            <a:ext cx="4741068" cy="758924"/>
          </a:xfrm>
          <a:prstGeom prst="rect">
            <a:avLst/>
          </a:prstGeom>
        </p:spPr>
        <p:txBody>
          <a:bodyPr lIns="216000" tIns="72000" rIns="216000" bIns="72000"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altLang="ko-KR" b="1" dirty="0">
                <a:solidFill>
                  <a:schemeClr val="bg1"/>
                </a:solidFill>
                <a:latin typeface="Acumin Pro" pitchFamily="34" charset="0"/>
                <a:cs typeface="Arial" pitchFamily="34" charset="0"/>
              </a:rPr>
              <a:t>A New Journey</a:t>
            </a:r>
          </a:p>
        </p:txBody>
      </p:sp>
      <p:grpSp>
        <p:nvGrpSpPr>
          <p:cNvPr id="3" name="Group 3">
            <a:extLst>
              <a:ext uri="{FF2B5EF4-FFF2-40B4-BE49-F238E27FC236}">
                <a16:creationId xmlns:a16="http://schemas.microsoft.com/office/drawing/2014/main" id="{D8E9D3B3-FEBA-45AE-A8D9-F765125C9165}"/>
              </a:ext>
            </a:extLst>
          </p:cNvPr>
          <p:cNvGrpSpPr/>
          <p:nvPr/>
        </p:nvGrpSpPr>
        <p:grpSpPr>
          <a:xfrm>
            <a:off x="7541714" y="3211932"/>
            <a:ext cx="4010511" cy="2786017"/>
            <a:chOff x="5508104" y="3030860"/>
            <a:chExt cx="3384376" cy="2786017"/>
          </a:xfrm>
        </p:grpSpPr>
        <p:sp>
          <p:nvSpPr>
            <p:cNvPr id="19" name="TextBox 18">
              <a:extLst>
                <a:ext uri="{FF2B5EF4-FFF2-40B4-BE49-F238E27FC236}">
                  <a16:creationId xmlns:a16="http://schemas.microsoft.com/office/drawing/2014/main" id="{0C928ABC-EB64-4996-B2E5-D7F239932CEC}"/>
                </a:ext>
              </a:extLst>
            </p:cNvPr>
            <p:cNvSpPr txBox="1"/>
            <p:nvPr/>
          </p:nvSpPr>
          <p:spPr>
            <a:xfrm>
              <a:off x="5508104" y="3508553"/>
              <a:ext cx="3384376" cy="2308324"/>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“It’s time to re-think, re-imagine and reboot the way supply chain and freight management works. Lets make it open and easy, embracing digital transformation not simply to drive down cost, but to enhance genuine customer connection. </a:t>
              </a:r>
              <a:endParaRPr lang="en-US" altLang="ko-KR" sz="1200" dirty="0">
                <a:solidFill>
                  <a:schemeClr val="tx1">
                    <a:lumMod val="75000"/>
                    <a:lumOff val="25000"/>
                  </a:schemeClr>
                </a:solidFill>
                <a:ea typeface="HY견명조" pitchFamily="18" charset="-127"/>
                <a:cs typeface="Arial" pitchFamily="34" charset="0"/>
              </a:endParaRPr>
            </a:p>
            <a:p>
              <a:endParaRPr lang="en-US" altLang="ko-KR" sz="1200" dirty="0">
                <a:solidFill>
                  <a:schemeClr val="tx1">
                    <a:lumMod val="75000"/>
                    <a:lumOff val="25000"/>
                  </a:schemeClr>
                </a:solidFill>
                <a:cs typeface="Arial" pitchFamily="34" charset="0"/>
              </a:endParaRPr>
            </a:p>
            <a:p>
              <a:r>
                <a:rPr lang="en-US" altLang="ko-KR" sz="1200" dirty="0">
                  <a:solidFill>
                    <a:schemeClr val="tx1">
                      <a:lumMod val="75000"/>
                      <a:lumOff val="25000"/>
                    </a:schemeClr>
                  </a:solidFill>
                  <a:cs typeface="Arial" pitchFamily="34" charset="0"/>
                </a:rPr>
                <a:t>Our investment in next generation freight technology will help this ambition; but it will be the people, knowledge and the passion for a job well done, that will deliver the enduring difference.”</a:t>
              </a:r>
            </a:p>
            <a:p>
              <a:endParaRPr lang="en-US" altLang="ko-KR" sz="1200" dirty="0">
                <a:solidFill>
                  <a:schemeClr val="tx1">
                    <a:lumMod val="75000"/>
                    <a:lumOff val="25000"/>
                  </a:schemeClr>
                </a:solidFill>
                <a:cs typeface="Arial" pitchFamily="34" charset="0"/>
              </a:endParaRPr>
            </a:p>
            <a:p>
              <a:r>
                <a:rPr lang="en-US" altLang="ko-KR" sz="1200" dirty="0">
                  <a:solidFill>
                    <a:schemeClr val="tx1">
                      <a:lumMod val="75000"/>
                      <a:lumOff val="25000"/>
                    </a:schemeClr>
                  </a:solidFill>
                  <a:cs typeface="Arial" pitchFamily="34" charset="0"/>
                </a:rPr>
                <a:t>Nick Jones, CEO </a:t>
              </a:r>
              <a:r>
                <a:rPr lang="en-US" altLang="ko-KR" sz="1200" dirty="0" err="1">
                  <a:solidFill>
                    <a:schemeClr val="tx1">
                      <a:lumMod val="75000"/>
                      <a:lumOff val="25000"/>
                    </a:schemeClr>
                  </a:solidFill>
                  <a:cs typeface="Arial" pitchFamily="34" charset="0"/>
                </a:rPr>
                <a:t>Ligentia</a:t>
              </a:r>
              <a:r>
                <a:rPr lang="en-US" altLang="ko-KR" sz="1200" dirty="0">
                  <a:solidFill>
                    <a:schemeClr val="tx1">
                      <a:lumMod val="75000"/>
                      <a:lumOff val="25000"/>
                    </a:schemeClr>
                  </a:solidFill>
                  <a:cs typeface="Arial" pitchFamily="34" charset="0"/>
                </a:rPr>
                <a:t> </a:t>
              </a:r>
            </a:p>
          </p:txBody>
        </p:sp>
        <p:sp>
          <p:nvSpPr>
            <p:cNvPr id="20" name="TextBox 19">
              <a:extLst>
                <a:ext uri="{FF2B5EF4-FFF2-40B4-BE49-F238E27FC236}">
                  <a16:creationId xmlns:a16="http://schemas.microsoft.com/office/drawing/2014/main" id="{A9AA8626-C003-4663-B0E2-B74E045DDBD7}"/>
                </a:ext>
              </a:extLst>
            </p:cNvPr>
            <p:cNvSpPr txBox="1"/>
            <p:nvPr/>
          </p:nvSpPr>
          <p:spPr>
            <a:xfrm>
              <a:off x="5508104" y="3030860"/>
              <a:ext cx="3384376" cy="400110"/>
            </a:xfrm>
            <a:prstGeom prst="rect">
              <a:avLst/>
            </a:prstGeom>
            <a:noFill/>
          </p:spPr>
          <p:txBody>
            <a:bodyPr wrap="square" rtlCol="0" anchor="ctr">
              <a:spAutoFit/>
            </a:bodyPr>
            <a:lstStyle/>
            <a:p>
              <a:r>
                <a:rPr lang="en-US" altLang="ko-KR" sz="2000" b="1" dirty="0">
                  <a:solidFill>
                    <a:schemeClr val="tx1">
                      <a:lumMod val="75000"/>
                      <a:lumOff val="25000"/>
                    </a:schemeClr>
                  </a:solidFill>
                  <a:cs typeface="Arial" pitchFamily="34" charset="0"/>
                </a:rPr>
                <a:t>It’s time to reboot</a:t>
              </a:r>
              <a:endParaRPr lang="ko-KR" altLang="en-US" sz="2000" b="1" dirty="0">
                <a:solidFill>
                  <a:schemeClr val="accent1"/>
                </a:solidFill>
                <a:cs typeface="Arial" pitchFamily="34" charset="0"/>
              </a:endParaRPr>
            </a:p>
          </p:txBody>
        </p:sp>
      </p:grpSp>
    </p:spTree>
    <p:extLst>
      <p:ext uri="{BB962C8B-B14F-4D97-AF65-F5344CB8AC3E}">
        <p14:creationId xmlns:p14="http://schemas.microsoft.com/office/powerpoint/2010/main" val="349956234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7833" y="328764"/>
            <a:ext cx="11068493" cy="724247"/>
          </a:xfrm>
        </p:spPr>
        <p:txBody>
          <a:bodyPr/>
          <a:lstStyle/>
          <a:p>
            <a:r>
              <a:rPr lang="en-US" dirty="0">
                <a:latin typeface="Acumin Pro" pitchFamily="34" charset="0"/>
              </a:rPr>
              <a:t>International Freight Management</a:t>
            </a:r>
          </a:p>
        </p:txBody>
      </p:sp>
      <p:sp>
        <p:nvSpPr>
          <p:cNvPr id="3" name="Rectangle 2">
            <a:extLst>
              <a:ext uri="{FF2B5EF4-FFF2-40B4-BE49-F238E27FC236}">
                <a16:creationId xmlns:a16="http://schemas.microsoft.com/office/drawing/2014/main" id="{45A9D615-5483-4516-9A7F-021EB8E42818}"/>
              </a:ext>
            </a:extLst>
          </p:cNvPr>
          <p:cNvSpPr/>
          <p:nvPr/>
        </p:nvSpPr>
        <p:spPr>
          <a:xfrm>
            <a:off x="923378" y="1985743"/>
            <a:ext cx="3060000" cy="12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ectangle 3">
            <a:extLst>
              <a:ext uri="{FF2B5EF4-FFF2-40B4-BE49-F238E27FC236}">
                <a16:creationId xmlns:a16="http://schemas.microsoft.com/office/drawing/2014/main" id="{851EEB51-6CCF-46E2-B327-7494456242B1}"/>
              </a:ext>
            </a:extLst>
          </p:cNvPr>
          <p:cNvSpPr/>
          <p:nvPr/>
        </p:nvSpPr>
        <p:spPr>
          <a:xfrm>
            <a:off x="923378" y="3431288"/>
            <a:ext cx="3060000" cy="12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a:extLst>
              <a:ext uri="{FF2B5EF4-FFF2-40B4-BE49-F238E27FC236}">
                <a16:creationId xmlns:a16="http://schemas.microsoft.com/office/drawing/2014/main" id="{EAC4D2A2-D4A6-4A8F-96B8-44A39A7C6D8C}"/>
              </a:ext>
            </a:extLst>
          </p:cNvPr>
          <p:cNvSpPr/>
          <p:nvPr/>
        </p:nvSpPr>
        <p:spPr>
          <a:xfrm>
            <a:off x="923378" y="4876833"/>
            <a:ext cx="3060000" cy="12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a:extLst>
              <a:ext uri="{FF2B5EF4-FFF2-40B4-BE49-F238E27FC236}">
                <a16:creationId xmlns:a16="http://schemas.microsoft.com/office/drawing/2014/main" id="{E4A2ACB7-AD73-4DE1-BC5E-2298A620AACA}"/>
              </a:ext>
            </a:extLst>
          </p:cNvPr>
          <p:cNvSpPr/>
          <p:nvPr/>
        </p:nvSpPr>
        <p:spPr>
          <a:xfrm>
            <a:off x="4386899" y="1985743"/>
            <a:ext cx="3060000" cy="12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a:extLst>
              <a:ext uri="{FF2B5EF4-FFF2-40B4-BE49-F238E27FC236}">
                <a16:creationId xmlns:a16="http://schemas.microsoft.com/office/drawing/2014/main" id="{CE45EFE4-5A21-4DE2-A5B3-E8D0FD50C3A7}"/>
              </a:ext>
            </a:extLst>
          </p:cNvPr>
          <p:cNvSpPr/>
          <p:nvPr/>
        </p:nvSpPr>
        <p:spPr>
          <a:xfrm>
            <a:off x="4386899" y="3431288"/>
            <a:ext cx="3060000" cy="12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a:extLst>
              <a:ext uri="{FF2B5EF4-FFF2-40B4-BE49-F238E27FC236}">
                <a16:creationId xmlns:a16="http://schemas.microsoft.com/office/drawing/2014/main" id="{0B4CC976-0EDC-4AA7-A71F-21BCE5D0D81C}"/>
              </a:ext>
            </a:extLst>
          </p:cNvPr>
          <p:cNvSpPr/>
          <p:nvPr/>
        </p:nvSpPr>
        <p:spPr>
          <a:xfrm>
            <a:off x="4386899" y="4876833"/>
            <a:ext cx="3060000" cy="12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ounded Rectangle 8">
            <a:extLst>
              <a:ext uri="{FF2B5EF4-FFF2-40B4-BE49-F238E27FC236}">
                <a16:creationId xmlns:a16="http://schemas.microsoft.com/office/drawing/2014/main" id="{A464F01D-6492-44F2-A58D-9E76006E9CD9}"/>
              </a:ext>
            </a:extLst>
          </p:cNvPr>
          <p:cNvSpPr/>
          <p:nvPr/>
        </p:nvSpPr>
        <p:spPr>
          <a:xfrm>
            <a:off x="7850421" y="1985744"/>
            <a:ext cx="3360503" cy="4187089"/>
          </a:xfrm>
          <a:prstGeom prst="roundRect">
            <a:avLst>
              <a:gd name="adj" fmla="val 9056"/>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ound Same Side Corner Rectangle 9">
            <a:extLst>
              <a:ext uri="{FF2B5EF4-FFF2-40B4-BE49-F238E27FC236}">
                <a16:creationId xmlns:a16="http://schemas.microsoft.com/office/drawing/2014/main" id="{DA54B8E9-ABB3-4BE3-9612-0CB5DD622CE7}"/>
              </a:ext>
            </a:extLst>
          </p:cNvPr>
          <p:cNvSpPr/>
          <p:nvPr/>
        </p:nvSpPr>
        <p:spPr>
          <a:xfrm flipH="1">
            <a:off x="7883183" y="2010127"/>
            <a:ext cx="3322255" cy="460399"/>
          </a:xfrm>
          <a:prstGeom prst="round2SameRect">
            <a:avLst>
              <a:gd name="adj1" fmla="val 50000"/>
              <a:gd name="adj2" fmla="val 0"/>
            </a:avLst>
          </a:prstGeom>
          <a:solidFill>
            <a:schemeClr val="accent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1" name="그룹 10">
            <a:extLst>
              <a:ext uri="{FF2B5EF4-FFF2-40B4-BE49-F238E27FC236}">
                <a16:creationId xmlns:a16="http://schemas.microsoft.com/office/drawing/2014/main" id="{BAAE4503-E84F-43D5-8C92-3BF39E7A8D66}"/>
              </a:ext>
            </a:extLst>
          </p:cNvPr>
          <p:cNvGrpSpPr/>
          <p:nvPr/>
        </p:nvGrpSpPr>
        <p:grpSpPr>
          <a:xfrm>
            <a:off x="1161869" y="2078595"/>
            <a:ext cx="2583018" cy="1103568"/>
            <a:chOff x="923378" y="1916495"/>
            <a:chExt cx="2010204" cy="1103568"/>
          </a:xfrm>
        </p:grpSpPr>
        <p:sp>
          <p:nvSpPr>
            <p:cNvPr id="12" name="TextBox 11">
              <a:extLst>
                <a:ext uri="{FF2B5EF4-FFF2-40B4-BE49-F238E27FC236}">
                  <a16:creationId xmlns:a16="http://schemas.microsoft.com/office/drawing/2014/main" id="{9B70E046-906D-4A56-9656-A9FA4BD89698}"/>
                </a:ext>
              </a:extLst>
            </p:cNvPr>
            <p:cNvSpPr txBox="1"/>
            <p:nvPr/>
          </p:nvSpPr>
          <p:spPr>
            <a:xfrm>
              <a:off x="923378" y="2189066"/>
              <a:ext cx="2010204" cy="830997"/>
            </a:xfrm>
            <a:prstGeom prst="rect">
              <a:avLst/>
            </a:prstGeom>
            <a:noFill/>
          </p:spPr>
          <p:txBody>
            <a:bodyPr wrap="square" rtlCol="0">
              <a:spAutoFit/>
            </a:bodyPr>
            <a:lstStyle/>
            <a:p>
              <a:r>
                <a:rPr lang="en-US" altLang="ko-KR" sz="1200" dirty="0">
                  <a:solidFill>
                    <a:schemeClr val="bg1"/>
                  </a:solidFill>
                  <a:cs typeface="Arial" pitchFamily="34" charset="0"/>
                </a:rPr>
                <a:t>Over 20 years experience that gives our customers confidence in our knowledge &amp; ability to drive solutions.</a:t>
              </a:r>
            </a:p>
          </p:txBody>
        </p:sp>
        <p:sp>
          <p:nvSpPr>
            <p:cNvPr id="13" name="TextBox 12">
              <a:extLst>
                <a:ext uri="{FF2B5EF4-FFF2-40B4-BE49-F238E27FC236}">
                  <a16:creationId xmlns:a16="http://schemas.microsoft.com/office/drawing/2014/main" id="{E59F52B7-D818-442A-8705-A90D00A88A97}"/>
                </a:ext>
              </a:extLst>
            </p:cNvPr>
            <p:cNvSpPr txBox="1"/>
            <p:nvPr/>
          </p:nvSpPr>
          <p:spPr>
            <a:xfrm>
              <a:off x="923378" y="1916495"/>
              <a:ext cx="2010204" cy="307777"/>
            </a:xfrm>
            <a:prstGeom prst="rect">
              <a:avLst/>
            </a:prstGeom>
            <a:noFill/>
          </p:spPr>
          <p:txBody>
            <a:bodyPr wrap="square" rtlCol="0">
              <a:spAutoFit/>
            </a:bodyPr>
            <a:lstStyle/>
            <a:p>
              <a:r>
                <a:rPr lang="en-US" altLang="ko-KR" sz="1400" dirty="0">
                  <a:solidFill>
                    <a:srgbClr val="C8D23C"/>
                  </a:solidFill>
                  <a:latin typeface="Acumin Pro Wide" pitchFamily="34" charset="0"/>
                  <a:cs typeface="Arial" pitchFamily="34" charset="0"/>
                </a:rPr>
                <a:t>Expertise</a:t>
              </a:r>
              <a:endParaRPr lang="ko-KR" altLang="en-US" sz="1400" dirty="0">
                <a:solidFill>
                  <a:srgbClr val="C8D23C"/>
                </a:solidFill>
                <a:latin typeface="Acumin Pro Wide" pitchFamily="34" charset="0"/>
                <a:cs typeface="Arial" pitchFamily="34" charset="0"/>
              </a:endParaRPr>
            </a:p>
          </p:txBody>
        </p:sp>
      </p:grpSp>
      <p:sp>
        <p:nvSpPr>
          <p:cNvPr id="14" name="TextBox 13">
            <a:extLst>
              <a:ext uri="{FF2B5EF4-FFF2-40B4-BE49-F238E27FC236}">
                <a16:creationId xmlns:a16="http://schemas.microsoft.com/office/drawing/2014/main" id="{3C387C4E-D2DD-4DD0-8383-61D5629DF5C1}"/>
              </a:ext>
            </a:extLst>
          </p:cNvPr>
          <p:cNvSpPr txBox="1"/>
          <p:nvPr/>
        </p:nvSpPr>
        <p:spPr>
          <a:xfrm>
            <a:off x="8065536" y="2649200"/>
            <a:ext cx="2907263" cy="3600986"/>
          </a:xfrm>
          <a:prstGeom prst="rect">
            <a:avLst/>
          </a:prstGeom>
          <a:noFill/>
        </p:spPr>
        <p:txBody>
          <a:bodyPr wrap="square" rtlCol="0">
            <a:spAutoFit/>
          </a:bodyPr>
          <a:lstStyle/>
          <a:p>
            <a:r>
              <a:rPr lang="en-GB" sz="1600" dirty="0"/>
              <a:t>“The Ligentia team have earned our loyalty by delivering what they promise.</a:t>
            </a:r>
          </a:p>
          <a:p>
            <a:endParaRPr lang="en-GB" altLang="ko-KR" sz="1600" dirty="0">
              <a:cs typeface="Arial" pitchFamily="34" charset="0"/>
            </a:endParaRPr>
          </a:p>
          <a:p>
            <a:r>
              <a:rPr lang="en-GB" altLang="ko-KR" sz="1600" dirty="0">
                <a:cs typeface="Arial" pitchFamily="34" charset="0"/>
              </a:rPr>
              <a:t>We want to work with flexible and responsive partners that we can trust and we’ve certainly found that with Ligentia.”</a:t>
            </a:r>
            <a:endParaRPr lang="en-US" altLang="ko-KR" sz="1600" dirty="0">
              <a:cs typeface="Arial" pitchFamily="34" charset="0"/>
            </a:endParaRPr>
          </a:p>
          <a:p>
            <a:endParaRPr lang="en-US" altLang="ko-KR" sz="1400" dirty="0">
              <a:cs typeface="Arial" pitchFamily="34" charset="0"/>
            </a:endParaRPr>
          </a:p>
          <a:p>
            <a:r>
              <a:rPr lang="en-US" altLang="ko-KR" sz="1400" dirty="0">
                <a:cs typeface="Arial" pitchFamily="34" charset="0"/>
              </a:rPr>
              <a:t>Chris </a:t>
            </a:r>
            <a:r>
              <a:rPr lang="en-US" altLang="ko-KR" sz="1400" dirty="0" err="1">
                <a:cs typeface="Arial" pitchFamily="34" charset="0"/>
              </a:rPr>
              <a:t>Barrell</a:t>
            </a:r>
            <a:endParaRPr lang="en-US" altLang="ko-KR" sz="1400" dirty="0">
              <a:cs typeface="Arial" pitchFamily="34" charset="0"/>
            </a:endParaRPr>
          </a:p>
          <a:p>
            <a:r>
              <a:rPr lang="en-US" altLang="ko-KR" sz="1400" dirty="0">
                <a:cs typeface="Arial" pitchFamily="34" charset="0"/>
              </a:rPr>
              <a:t>Operations Director</a:t>
            </a:r>
          </a:p>
          <a:p>
            <a:r>
              <a:rPr lang="en-US" altLang="ko-KR" sz="1400" dirty="0">
                <a:cs typeface="Arial" pitchFamily="34" charset="0"/>
              </a:rPr>
              <a:t>Open 24 Seven Ltd</a:t>
            </a:r>
          </a:p>
          <a:p>
            <a:endParaRPr lang="en-US" altLang="ko-KR" sz="1400" dirty="0">
              <a:cs typeface="Arial" pitchFamily="34" charset="0"/>
            </a:endParaRPr>
          </a:p>
          <a:p>
            <a:endParaRPr lang="ko-KR" altLang="en-US" sz="1400" dirty="0">
              <a:cs typeface="Arial" pitchFamily="34" charset="0"/>
            </a:endParaRPr>
          </a:p>
        </p:txBody>
      </p:sp>
      <p:sp>
        <p:nvSpPr>
          <p:cNvPr id="15" name="TextBox 14">
            <a:extLst>
              <a:ext uri="{FF2B5EF4-FFF2-40B4-BE49-F238E27FC236}">
                <a16:creationId xmlns:a16="http://schemas.microsoft.com/office/drawing/2014/main" id="{662112D5-27DA-4032-B480-1353EA442012}"/>
              </a:ext>
            </a:extLst>
          </p:cNvPr>
          <p:cNvSpPr txBox="1"/>
          <p:nvPr/>
        </p:nvSpPr>
        <p:spPr>
          <a:xfrm>
            <a:off x="8342792" y="2071049"/>
            <a:ext cx="2381770" cy="338554"/>
          </a:xfrm>
          <a:prstGeom prst="rect">
            <a:avLst/>
          </a:prstGeom>
          <a:noFill/>
        </p:spPr>
        <p:txBody>
          <a:bodyPr wrap="square" rtlCol="0">
            <a:spAutoFit/>
          </a:bodyPr>
          <a:lstStyle/>
          <a:p>
            <a:pPr algn="ctr"/>
            <a:r>
              <a:rPr lang="en-US" altLang="ko-KR" sz="1600" b="1" dirty="0">
                <a:solidFill>
                  <a:schemeClr val="bg1"/>
                </a:solidFill>
                <a:cs typeface="Arial" pitchFamily="34" charset="0"/>
              </a:rPr>
              <a:t>Testimonial</a:t>
            </a:r>
            <a:endParaRPr lang="ko-KR" altLang="en-US" sz="1600" b="1" dirty="0">
              <a:solidFill>
                <a:schemeClr val="bg1"/>
              </a:solidFill>
              <a:cs typeface="Arial" pitchFamily="34" charset="0"/>
            </a:endParaRPr>
          </a:p>
        </p:txBody>
      </p:sp>
      <p:grpSp>
        <p:nvGrpSpPr>
          <p:cNvPr id="16" name="그룹 15">
            <a:extLst>
              <a:ext uri="{FF2B5EF4-FFF2-40B4-BE49-F238E27FC236}">
                <a16:creationId xmlns:a16="http://schemas.microsoft.com/office/drawing/2014/main" id="{91B05BB0-1614-459D-A120-762AE4CBB01C}"/>
              </a:ext>
            </a:extLst>
          </p:cNvPr>
          <p:cNvGrpSpPr/>
          <p:nvPr/>
        </p:nvGrpSpPr>
        <p:grpSpPr>
          <a:xfrm>
            <a:off x="1161869" y="3524140"/>
            <a:ext cx="2583018" cy="918902"/>
            <a:chOff x="923378" y="1916495"/>
            <a:chExt cx="2010204" cy="918902"/>
          </a:xfrm>
        </p:grpSpPr>
        <p:sp>
          <p:nvSpPr>
            <p:cNvPr id="17" name="TextBox 16">
              <a:extLst>
                <a:ext uri="{FF2B5EF4-FFF2-40B4-BE49-F238E27FC236}">
                  <a16:creationId xmlns:a16="http://schemas.microsoft.com/office/drawing/2014/main" id="{9EC877DA-CF7E-4F5B-94D8-E3017732A3A8}"/>
                </a:ext>
              </a:extLst>
            </p:cNvPr>
            <p:cNvSpPr txBox="1"/>
            <p:nvPr/>
          </p:nvSpPr>
          <p:spPr>
            <a:xfrm>
              <a:off x="923378" y="2189066"/>
              <a:ext cx="2010204" cy="646331"/>
            </a:xfrm>
            <a:prstGeom prst="rect">
              <a:avLst/>
            </a:prstGeom>
            <a:noFill/>
          </p:spPr>
          <p:txBody>
            <a:bodyPr wrap="square" rtlCol="0">
              <a:spAutoFit/>
            </a:bodyPr>
            <a:lstStyle/>
            <a:p>
              <a:r>
                <a:rPr lang="en-US" altLang="ko-KR" sz="1200" dirty="0">
                  <a:solidFill>
                    <a:schemeClr val="bg1"/>
                  </a:solidFill>
                  <a:cs typeface="Arial" pitchFamily="34" charset="0"/>
                </a:rPr>
                <a:t>An international footprint to drive global solutions for all import &amp; export requirements.</a:t>
              </a:r>
            </a:p>
          </p:txBody>
        </p:sp>
        <p:sp>
          <p:nvSpPr>
            <p:cNvPr id="18" name="TextBox 17">
              <a:extLst>
                <a:ext uri="{FF2B5EF4-FFF2-40B4-BE49-F238E27FC236}">
                  <a16:creationId xmlns:a16="http://schemas.microsoft.com/office/drawing/2014/main" id="{D658E769-275C-4A67-828A-B4DCBAA92492}"/>
                </a:ext>
              </a:extLst>
            </p:cNvPr>
            <p:cNvSpPr txBox="1"/>
            <p:nvPr/>
          </p:nvSpPr>
          <p:spPr>
            <a:xfrm>
              <a:off x="923378" y="1916495"/>
              <a:ext cx="2010204" cy="307777"/>
            </a:xfrm>
            <a:prstGeom prst="rect">
              <a:avLst/>
            </a:prstGeom>
            <a:noFill/>
          </p:spPr>
          <p:txBody>
            <a:bodyPr wrap="square" rtlCol="0">
              <a:spAutoFit/>
            </a:bodyPr>
            <a:lstStyle/>
            <a:p>
              <a:r>
                <a:rPr lang="en-US" altLang="ko-KR" sz="1400" dirty="0">
                  <a:solidFill>
                    <a:srgbClr val="C8D23C"/>
                  </a:solidFill>
                  <a:latin typeface="Acumin Pro Wide" pitchFamily="34" charset="0"/>
                  <a:cs typeface="Arial" pitchFamily="34" charset="0"/>
                </a:rPr>
                <a:t>Global</a:t>
              </a:r>
              <a:endParaRPr lang="ko-KR" altLang="en-US" sz="1400" dirty="0">
                <a:solidFill>
                  <a:srgbClr val="C8D23C"/>
                </a:solidFill>
                <a:latin typeface="Acumin Pro Wide" pitchFamily="34" charset="0"/>
                <a:cs typeface="Arial" pitchFamily="34" charset="0"/>
              </a:endParaRPr>
            </a:p>
          </p:txBody>
        </p:sp>
      </p:grpSp>
      <p:grpSp>
        <p:nvGrpSpPr>
          <p:cNvPr id="19" name="그룹 18">
            <a:extLst>
              <a:ext uri="{FF2B5EF4-FFF2-40B4-BE49-F238E27FC236}">
                <a16:creationId xmlns:a16="http://schemas.microsoft.com/office/drawing/2014/main" id="{64E02EF4-3F14-4A40-8E61-9B50F0F768E7}"/>
              </a:ext>
            </a:extLst>
          </p:cNvPr>
          <p:cNvGrpSpPr/>
          <p:nvPr/>
        </p:nvGrpSpPr>
        <p:grpSpPr>
          <a:xfrm>
            <a:off x="1161869" y="4980318"/>
            <a:ext cx="2583018" cy="1103568"/>
            <a:chOff x="923378" y="1916495"/>
            <a:chExt cx="2010204" cy="1103568"/>
          </a:xfrm>
        </p:grpSpPr>
        <p:sp>
          <p:nvSpPr>
            <p:cNvPr id="20" name="TextBox 19">
              <a:extLst>
                <a:ext uri="{FF2B5EF4-FFF2-40B4-BE49-F238E27FC236}">
                  <a16:creationId xmlns:a16="http://schemas.microsoft.com/office/drawing/2014/main" id="{B56BF8A3-532C-4FF9-93CF-80BD928F01FF}"/>
                </a:ext>
              </a:extLst>
            </p:cNvPr>
            <p:cNvSpPr txBox="1"/>
            <p:nvPr/>
          </p:nvSpPr>
          <p:spPr>
            <a:xfrm>
              <a:off x="923378" y="2189066"/>
              <a:ext cx="2010204" cy="830997"/>
            </a:xfrm>
            <a:prstGeom prst="rect">
              <a:avLst/>
            </a:prstGeom>
            <a:noFill/>
          </p:spPr>
          <p:txBody>
            <a:bodyPr wrap="square" rtlCol="0">
              <a:spAutoFit/>
            </a:bodyPr>
            <a:lstStyle/>
            <a:p>
              <a:r>
                <a:rPr lang="en-US" altLang="ko-KR" sz="1200" dirty="0">
                  <a:solidFill>
                    <a:schemeClr val="bg1"/>
                  </a:solidFill>
                  <a:cs typeface="Arial" pitchFamily="34" charset="0"/>
                </a:rPr>
                <a:t>To leverage our knowledge &amp; data allowing our customers to maximise fulfilment &amp; minimise inventory through RPA .</a:t>
              </a:r>
            </a:p>
          </p:txBody>
        </p:sp>
        <p:sp>
          <p:nvSpPr>
            <p:cNvPr id="21" name="TextBox 20">
              <a:extLst>
                <a:ext uri="{FF2B5EF4-FFF2-40B4-BE49-F238E27FC236}">
                  <a16:creationId xmlns:a16="http://schemas.microsoft.com/office/drawing/2014/main" id="{7F8E130B-C5D9-49AD-89C1-AA4F6178B1DA}"/>
                </a:ext>
              </a:extLst>
            </p:cNvPr>
            <p:cNvSpPr txBox="1"/>
            <p:nvPr/>
          </p:nvSpPr>
          <p:spPr>
            <a:xfrm>
              <a:off x="923378" y="1916495"/>
              <a:ext cx="2010204" cy="307777"/>
            </a:xfrm>
            <a:prstGeom prst="rect">
              <a:avLst/>
            </a:prstGeom>
            <a:noFill/>
          </p:spPr>
          <p:txBody>
            <a:bodyPr wrap="square" rtlCol="0">
              <a:spAutoFit/>
            </a:bodyPr>
            <a:lstStyle/>
            <a:p>
              <a:r>
                <a:rPr lang="en-US" altLang="ko-KR" sz="1400" dirty="0">
                  <a:solidFill>
                    <a:srgbClr val="C8D23C"/>
                  </a:solidFill>
                  <a:latin typeface="Acumin Pro Wide" pitchFamily="34" charset="0"/>
                  <a:cs typeface="Arial" pitchFamily="34" charset="0"/>
                </a:rPr>
                <a:t>Tech investment</a:t>
              </a:r>
              <a:endParaRPr lang="ko-KR" altLang="en-US" sz="1400" dirty="0">
                <a:solidFill>
                  <a:srgbClr val="C8D23C"/>
                </a:solidFill>
                <a:latin typeface="Acumin Pro Wide" pitchFamily="34" charset="0"/>
                <a:cs typeface="Arial" pitchFamily="34" charset="0"/>
              </a:endParaRPr>
            </a:p>
          </p:txBody>
        </p:sp>
      </p:grpSp>
      <p:grpSp>
        <p:nvGrpSpPr>
          <p:cNvPr id="22" name="그룹 21">
            <a:extLst>
              <a:ext uri="{FF2B5EF4-FFF2-40B4-BE49-F238E27FC236}">
                <a16:creationId xmlns:a16="http://schemas.microsoft.com/office/drawing/2014/main" id="{D95119AE-10C5-46EA-9324-D27CD33335DB}"/>
              </a:ext>
            </a:extLst>
          </p:cNvPr>
          <p:cNvGrpSpPr/>
          <p:nvPr/>
        </p:nvGrpSpPr>
        <p:grpSpPr>
          <a:xfrm>
            <a:off x="4625390" y="2078595"/>
            <a:ext cx="2583018" cy="1103568"/>
            <a:chOff x="923378" y="1916495"/>
            <a:chExt cx="2010204" cy="1103568"/>
          </a:xfrm>
        </p:grpSpPr>
        <p:sp>
          <p:nvSpPr>
            <p:cNvPr id="23" name="TextBox 22">
              <a:extLst>
                <a:ext uri="{FF2B5EF4-FFF2-40B4-BE49-F238E27FC236}">
                  <a16:creationId xmlns:a16="http://schemas.microsoft.com/office/drawing/2014/main" id="{FBB8CD5B-A01D-4BE8-9F8E-79541FFA8CCE}"/>
                </a:ext>
              </a:extLst>
            </p:cNvPr>
            <p:cNvSpPr txBox="1"/>
            <p:nvPr/>
          </p:nvSpPr>
          <p:spPr>
            <a:xfrm>
              <a:off x="923378" y="2189066"/>
              <a:ext cx="2010204" cy="830997"/>
            </a:xfrm>
            <a:prstGeom prst="rect">
              <a:avLst/>
            </a:prstGeom>
            <a:noFill/>
          </p:spPr>
          <p:txBody>
            <a:bodyPr wrap="square" rtlCol="0">
              <a:spAutoFit/>
            </a:bodyPr>
            <a:lstStyle/>
            <a:p>
              <a:r>
                <a:rPr lang="en-US" altLang="ko-KR" sz="1200" dirty="0">
                  <a:solidFill>
                    <a:schemeClr val="bg1"/>
                  </a:solidFill>
                  <a:cs typeface="Arial" pitchFamily="34" charset="0"/>
                </a:rPr>
                <a:t>Our people remain at the heart of our business, uniting one team with regional expertise to deliver the best service in the industry. </a:t>
              </a:r>
            </a:p>
          </p:txBody>
        </p:sp>
        <p:sp>
          <p:nvSpPr>
            <p:cNvPr id="24" name="TextBox 23">
              <a:extLst>
                <a:ext uri="{FF2B5EF4-FFF2-40B4-BE49-F238E27FC236}">
                  <a16:creationId xmlns:a16="http://schemas.microsoft.com/office/drawing/2014/main" id="{2FDFB9C2-9D57-43DA-8082-8618F7783082}"/>
                </a:ext>
              </a:extLst>
            </p:cNvPr>
            <p:cNvSpPr txBox="1"/>
            <p:nvPr/>
          </p:nvSpPr>
          <p:spPr>
            <a:xfrm>
              <a:off x="923378" y="1916495"/>
              <a:ext cx="2010204" cy="307777"/>
            </a:xfrm>
            <a:prstGeom prst="rect">
              <a:avLst/>
            </a:prstGeom>
            <a:noFill/>
          </p:spPr>
          <p:txBody>
            <a:bodyPr wrap="square" rtlCol="0">
              <a:spAutoFit/>
            </a:bodyPr>
            <a:lstStyle/>
            <a:p>
              <a:r>
                <a:rPr lang="en-GB" altLang="ko-KR" sz="1400" dirty="0">
                  <a:solidFill>
                    <a:srgbClr val="C8D23C"/>
                  </a:solidFill>
                  <a:latin typeface="Acumin Pro Wide" pitchFamily="34" charset="0"/>
                  <a:cs typeface="Arial" pitchFamily="34" charset="0"/>
                </a:rPr>
                <a:t>Freight heroes</a:t>
              </a:r>
              <a:endParaRPr lang="ko-KR" altLang="en-US" sz="1400" dirty="0">
                <a:solidFill>
                  <a:srgbClr val="C8D23C"/>
                </a:solidFill>
                <a:latin typeface="Acumin Pro Wide" pitchFamily="34" charset="0"/>
                <a:cs typeface="Arial" pitchFamily="34" charset="0"/>
              </a:endParaRPr>
            </a:p>
          </p:txBody>
        </p:sp>
      </p:grpSp>
      <p:grpSp>
        <p:nvGrpSpPr>
          <p:cNvPr id="25" name="그룹 24">
            <a:extLst>
              <a:ext uri="{FF2B5EF4-FFF2-40B4-BE49-F238E27FC236}">
                <a16:creationId xmlns:a16="http://schemas.microsoft.com/office/drawing/2014/main" id="{E434EABA-1C42-4DE5-8C5A-1BDE94394EB6}"/>
              </a:ext>
            </a:extLst>
          </p:cNvPr>
          <p:cNvGrpSpPr/>
          <p:nvPr/>
        </p:nvGrpSpPr>
        <p:grpSpPr>
          <a:xfrm>
            <a:off x="4625390" y="3524140"/>
            <a:ext cx="2583018" cy="1103568"/>
            <a:chOff x="923378" y="1916495"/>
            <a:chExt cx="2010204" cy="1103568"/>
          </a:xfrm>
        </p:grpSpPr>
        <p:sp>
          <p:nvSpPr>
            <p:cNvPr id="26" name="TextBox 25">
              <a:extLst>
                <a:ext uri="{FF2B5EF4-FFF2-40B4-BE49-F238E27FC236}">
                  <a16:creationId xmlns:a16="http://schemas.microsoft.com/office/drawing/2014/main" id="{63D485F1-8D73-4615-B594-F619C441419B}"/>
                </a:ext>
              </a:extLst>
            </p:cNvPr>
            <p:cNvSpPr txBox="1"/>
            <p:nvPr/>
          </p:nvSpPr>
          <p:spPr>
            <a:xfrm>
              <a:off x="923378" y="2189066"/>
              <a:ext cx="2010204" cy="830997"/>
            </a:xfrm>
            <a:prstGeom prst="rect">
              <a:avLst/>
            </a:prstGeom>
            <a:noFill/>
          </p:spPr>
          <p:txBody>
            <a:bodyPr wrap="square" rtlCol="0">
              <a:spAutoFit/>
            </a:bodyPr>
            <a:lstStyle/>
            <a:p>
              <a:r>
                <a:rPr lang="en-US" altLang="ko-KR" sz="1200" dirty="0">
                  <a:solidFill>
                    <a:schemeClr val="bg1"/>
                  </a:solidFill>
                  <a:cs typeface="Arial" pitchFamily="34" charset="0"/>
                </a:rPr>
                <a:t>No shareholders allows for quick decision making &amp; an asset light structure maintains customer first approach. </a:t>
              </a:r>
            </a:p>
          </p:txBody>
        </p:sp>
        <p:sp>
          <p:nvSpPr>
            <p:cNvPr id="27" name="TextBox 26">
              <a:extLst>
                <a:ext uri="{FF2B5EF4-FFF2-40B4-BE49-F238E27FC236}">
                  <a16:creationId xmlns:a16="http://schemas.microsoft.com/office/drawing/2014/main" id="{EC3E6752-4890-4D09-BACF-AA9303A4C4CA}"/>
                </a:ext>
              </a:extLst>
            </p:cNvPr>
            <p:cNvSpPr txBox="1"/>
            <p:nvPr/>
          </p:nvSpPr>
          <p:spPr>
            <a:xfrm>
              <a:off x="923378" y="1916495"/>
              <a:ext cx="2010204" cy="307777"/>
            </a:xfrm>
            <a:prstGeom prst="rect">
              <a:avLst/>
            </a:prstGeom>
            <a:noFill/>
          </p:spPr>
          <p:txBody>
            <a:bodyPr wrap="square" rtlCol="0">
              <a:spAutoFit/>
            </a:bodyPr>
            <a:lstStyle/>
            <a:p>
              <a:r>
                <a:rPr lang="en-US" altLang="ko-KR" sz="1400" dirty="0">
                  <a:solidFill>
                    <a:srgbClr val="C8D23C"/>
                  </a:solidFill>
                  <a:latin typeface="Acumin Pro Wide" pitchFamily="34" charset="0"/>
                  <a:cs typeface="Arial" pitchFamily="34" charset="0"/>
                </a:rPr>
                <a:t>Independent</a:t>
              </a:r>
              <a:endParaRPr lang="ko-KR" altLang="en-US" sz="1400" dirty="0">
                <a:solidFill>
                  <a:srgbClr val="C8D23C"/>
                </a:solidFill>
                <a:latin typeface="Acumin Pro Wide" pitchFamily="34" charset="0"/>
                <a:cs typeface="Arial" pitchFamily="34" charset="0"/>
              </a:endParaRPr>
            </a:p>
          </p:txBody>
        </p:sp>
      </p:grpSp>
      <p:grpSp>
        <p:nvGrpSpPr>
          <p:cNvPr id="28" name="그룹 27">
            <a:extLst>
              <a:ext uri="{FF2B5EF4-FFF2-40B4-BE49-F238E27FC236}">
                <a16:creationId xmlns:a16="http://schemas.microsoft.com/office/drawing/2014/main" id="{BE0F2BDB-B32F-4398-8328-280C2D3A9715}"/>
              </a:ext>
            </a:extLst>
          </p:cNvPr>
          <p:cNvGrpSpPr/>
          <p:nvPr/>
        </p:nvGrpSpPr>
        <p:grpSpPr>
          <a:xfrm>
            <a:off x="4625390" y="4969685"/>
            <a:ext cx="2583018" cy="1103568"/>
            <a:chOff x="923378" y="1916495"/>
            <a:chExt cx="2010204" cy="1103568"/>
          </a:xfrm>
        </p:grpSpPr>
        <p:sp>
          <p:nvSpPr>
            <p:cNvPr id="29" name="TextBox 28">
              <a:extLst>
                <a:ext uri="{FF2B5EF4-FFF2-40B4-BE49-F238E27FC236}">
                  <a16:creationId xmlns:a16="http://schemas.microsoft.com/office/drawing/2014/main" id="{95E5AFFB-A6EA-47FF-95FF-3487FF066CE6}"/>
                </a:ext>
              </a:extLst>
            </p:cNvPr>
            <p:cNvSpPr txBox="1"/>
            <p:nvPr/>
          </p:nvSpPr>
          <p:spPr>
            <a:xfrm>
              <a:off x="923378" y="2189066"/>
              <a:ext cx="2010204" cy="830997"/>
            </a:xfrm>
            <a:prstGeom prst="rect">
              <a:avLst/>
            </a:prstGeom>
            <a:noFill/>
          </p:spPr>
          <p:txBody>
            <a:bodyPr wrap="square" rtlCol="0">
              <a:spAutoFit/>
            </a:bodyPr>
            <a:lstStyle/>
            <a:p>
              <a:r>
                <a:rPr lang="en-US" altLang="ko-KR" sz="1200" dirty="0">
                  <a:solidFill>
                    <a:schemeClr val="bg1"/>
                  </a:solidFill>
                  <a:cs typeface="Arial" pitchFamily="34" charset="0"/>
                </a:rPr>
                <a:t>Where our costs &amp; services are clear &amp; without small print or additions,  delivers a model that responds as an industry enabler.</a:t>
              </a:r>
            </a:p>
          </p:txBody>
        </p:sp>
        <p:sp>
          <p:nvSpPr>
            <p:cNvPr id="30" name="TextBox 29">
              <a:extLst>
                <a:ext uri="{FF2B5EF4-FFF2-40B4-BE49-F238E27FC236}">
                  <a16:creationId xmlns:a16="http://schemas.microsoft.com/office/drawing/2014/main" id="{FEA53BF6-F5F2-42D8-8BBD-ADDF5542FCFF}"/>
                </a:ext>
              </a:extLst>
            </p:cNvPr>
            <p:cNvSpPr txBox="1"/>
            <p:nvPr/>
          </p:nvSpPr>
          <p:spPr>
            <a:xfrm>
              <a:off x="923378" y="1916495"/>
              <a:ext cx="2010204" cy="307777"/>
            </a:xfrm>
            <a:prstGeom prst="rect">
              <a:avLst/>
            </a:prstGeom>
            <a:noFill/>
          </p:spPr>
          <p:txBody>
            <a:bodyPr wrap="square" rtlCol="0">
              <a:spAutoFit/>
            </a:bodyPr>
            <a:lstStyle/>
            <a:p>
              <a:r>
                <a:rPr lang="en-US" altLang="ko-KR" sz="1400" dirty="0">
                  <a:solidFill>
                    <a:srgbClr val="C8D23C"/>
                  </a:solidFill>
                  <a:latin typeface="Acumin Pro Wide" pitchFamily="34" charset="0"/>
                  <a:cs typeface="Arial" pitchFamily="34" charset="0"/>
                </a:rPr>
                <a:t>Open business model</a:t>
              </a:r>
              <a:endParaRPr lang="ko-KR" altLang="en-US" sz="1400" dirty="0">
                <a:solidFill>
                  <a:srgbClr val="C8D23C"/>
                </a:solidFill>
                <a:latin typeface="Acumin Pro Wide" pitchFamily="34" charset="0"/>
                <a:cs typeface="Arial" pitchFamily="34" charset="0"/>
              </a:endParaRPr>
            </a:p>
          </p:txBody>
        </p:sp>
      </p:grpSp>
    </p:spTree>
    <p:extLst>
      <p:ext uri="{BB962C8B-B14F-4D97-AF65-F5344CB8AC3E}">
        <p14:creationId xmlns:p14="http://schemas.microsoft.com/office/powerpoint/2010/main" val="3988087040"/>
      </p:ext>
    </p:extLst>
  </p:cSld>
  <p:clrMapOvr>
    <a:masterClrMapping/>
  </p:clrMapOvr>
  <p:transition advClick="0">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FB3C2DF-542E-C04C-A19D-E8B3A14CA7CB}"/>
              </a:ext>
            </a:extLst>
          </p:cNvPr>
          <p:cNvPicPr>
            <a:picLocks noChangeAspect="1"/>
          </p:cNvPicPr>
          <p:nvPr/>
        </p:nvPicPr>
        <p:blipFill>
          <a:blip r:embed="rId3" cstate="print">
            <a:alphaModFix amt="77000"/>
          </a:blip>
          <a:stretch>
            <a:fillRect/>
          </a:stretch>
        </p:blipFill>
        <p:spPr>
          <a:xfrm>
            <a:off x="340253" y="993468"/>
            <a:ext cx="10494324" cy="4557325"/>
          </a:xfrm>
          <a:prstGeom prst="rect">
            <a:avLst/>
          </a:prstGeom>
        </p:spPr>
      </p:pic>
      <p:sp>
        <p:nvSpPr>
          <p:cNvPr id="2" name="Text Placeholder 1"/>
          <p:cNvSpPr>
            <a:spLocks noGrp="1"/>
          </p:cNvSpPr>
          <p:nvPr>
            <p:ph type="body" sz="quarter" idx="10"/>
          </p:nvPr>
        </p:nvSpPr>
        <p:spPr/>
        <p:txBody>
          <a:bodyPr/>
          <a:lstStyle/>
          <a:p>
            <a:r>
              <a:rPr lang="en-US" dirty="0">
                <a:latin typeface="Acumin Pro"/>
                <a:cs typeface="Arial"/>
              </a:rPr>
              <a:t>Global Network </a:t>
            </a:r>
            <a:endParaRPr lang="en-US" dirty="0">
              <a:latin typeface="Acumin Pro" pitchFamily="34" charset="0"/>
            </a:endParaRPr>
          </a:p>
        </p:txBody>
      </p:sp>
      <p:pic>
        <p:nvPicPr>
          <p:cNvPr id="7" name="Picture 7" descr="A close up of a logo&#10;&#10;Description generated with very high confidence">
            <a:extLst>
              <a:ext uri="{FF2B5EF4-FFF2-40B4-BE49-F238E27FC236}">
                <a16:creationId xmlns:a16="http://schemas.microsoft.com/office/drawing/2014/main" id="{47EEE1D6-C13F-4ED6-9551-087B30C70ECF}"/>
              </a:ext>
            </a:extLst>
          </p:cNvPr>
          <p:cNvPicPr>
            <a:picLocks noChangeAspect="1"/>
          </p:cNvPicPr>
          <p:nvPr/>
        </p:nvPicPr>
        <p:blipFill rotWithShape="1">
          <a:blip r:embed="rId4"/>
          <a:srcRect l="8057" t="12102" r="9321" b="10510"/>
          <a:stretch/>
        </p:blipFill>
        <p:spPr>
          <a:xfrm>
            <a:off x="5386012" y="2124937"/>
            <a:ext cx="5453288" cy="2533795"/>
          </a:xfrm>
          <a:prstGeom prst="rect">
            <a:avLst/>
          </a:prstGeom>
        </p:spPr>
      </p:pic>
      <p:sp>
        <p:nvSpPr>
          <p:cNvPr id="9" name="TextBox 8">
            <a:extLst>
              <a:ext uri="{FF2B5EF4-FFF2-40B4-BE49-F238E27FC236}">
                <a16:creationId xmlns:a16="http://schemas.microsoft.com/office/drawing/2014/main" id="{2E87D8DF-7D5E-4D9E-8CF6-62314B78F108}"/>
              </a:ext>
            </a:extLst>
          </p:cNvPr>
          <p:cNvSpPr txBox="1"/>
          <p:nvPr/>
        </p:nvSpPr>
        <p:spPr>
          <a:xfrm>
            <a:off x="1029222" y="1822537"/>
            <a:ext cx="3327747" cy="313932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cs typeface="Arial"/>
              </a:rPr>
              <a:t>Ligentia</a:t>
            </a:r>
            <a:r>
              <a:rPr lang="en-US" dirty="0">
                <a:cs typeface="Arial"/>
              </a:rPr>
              <a:t>  UK are pleased to be members of the GLA. We expect to working together, growing together with the GLA global family of freight professionals to expand our global coverage for our customers, develop new traffic and services to the benefit of customers, partners and employees.</a:t>
            </a:r>
          </a:p>
        </p:txBody>
      </p:sp>
    </p:spTree>
    <p:extLst>
      <p:ext uri="{BB962C8B-B14F-4D97-AF65-F5344CB8AC3E}">
        <p14:creationId xmlns:p14="http://schemas.microsoft.com/office/powerpoint/2010/main" val="326084146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Grey UK Map.png"/>
          <p:cNvPicPr>
            <a:picLocks noChangeAspect="1"/>
          </p:cNvPicPr>
          <p:nvPr/>
        </p:nvPicPr>
        <p:blipFill>
          <a:blip r:embed="rId2" cstate="print">
            <a:grayscl/>
            <a:lum bright="46000" contrast="-22000"/>
          </a:blip>
          <a:stretch>
            <a:fillRect/>
          </a:stretch>
        </p:blipFill>
        <p:spPr>
          <a:xfrm>
            <a:off x="1169581" y="1199557"/>
            <a:ext cx="5093882" cy="5430779"/>
          </a:xfrm>
          <a:prstGeom prst="rect">
            <a:avLst/>
          </a:prstGeom>
        </p:spPr>
      </p:pic>
      <p:sp>
        <p:nvSpPr>
          <p:cNvPr id="2" name="Text Placeholder 1"/>
          <p:cNvSpPr>
            <a:spLocks noGrp="1"/>
          </p:cNvSpPr>
          <p:nvPr>
            <p:ph type="body" sz="quarter" idx="10"/>
          </p:nvPr>
        </p:nvSpPr>
        <p:spPr/>
        <p:txBody>
          <a:bodyPr/>
          <a:lstStyle/>
          <a:p>
            <a:r>
              <a:rPr lang="en-US" dirty="0">
                <a:latin typeface="Acumin Pro"/>
                <a:cs typeface="Arial"/>
              </a:rPr>
              <a:t>GLA UK Locations</a:t>
            </a:r>
          </a:p>
        </p:txBody>
      </p:sp>
      <p:grpSp>
        <p:nvGrpSpPr>
          <p:cNvPr id="55" name="Group 3">
            <a:extLst>
              <a:ext uri="{FF2B5EF4-FFF2-40B4-BE49-F238E27FC236}">
                <a16:creationId xmlns:a16="http://schemas.microsoft.com/office/drawing/2014/main" id="{2576494E-0917-470A-BD53-B6E940ACE0F8}"/>
              </a:ext>
            </a:extLst>
          </p:cNvPr>
          <p:cNvGrpSpPr/>
          <p:nvPr/>
        </p:nvGrpSpPr>
        <p:grpSpPr>
          <a:xfrm rot="10800000">
            <a:off x="7032101" y="1446028"/>
            <a:ext cx="5159897" cy="4871291"/>
            <a:chOff x="0" y="1992982"/>
            <a:chExt cx="2635403" cy="3380234"/>
          </a:xfrm>
        </p:grpSpPr>
        <p:sp>
          <p:nvSpPr>
            <p:cNvPr id="56" name="Rectangle 4">
              <a:extLst>
                <a:ext uri="{FF2B5EF4-FFF2-40B4-BE49-F238E27FC236}">
                  <a16:creationId xmlns:a16="http://schemas.microsoft.com/office/drawing/2014/main" id="{17189AD6-7FE4-4719-BE54-7F9223B14409}"/>
                </a:ext>
              </a:extLst>
            </p:cNvPr>
            <p:cNvSpPr/>
            <p:nvPr/>
          </p:nvSpPr>
          <p:spPr>
            <a:xfrm>
              <a:off x="0" y="1992982"/>
              <a:ext cx="2555776" cy="3380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7" name="Rectangle 5">
              <a:extLst>
                <a:ext uri="{FF2B5EF4-FFF2-40B4-BE49-F238E27FC236}">
                  <a16:creationId xmlns:a16="http://schemas.microsoft.com/office/drawing/2014/main" id="{33CCD083-A70D-4B33-BE99-A803E9361589}"/>
                </a:ext>
              </a:extLst>
            </p:cNvPr>
            <p:cNvSpPr/>
            <p:nvPr/>
          </p:nvSpPr>
          <p:spPr>
            <a:xfrm>
              <a:off x="2589684" y="1992982"/>
              <a:ext cx="45719" cy="3380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8" name="TextBox 67">
            <a:extLst>
              <a:ext uri="{FF2B5EF4-FFF2-40B4-BE49-F238E27FC236}">
                <a16:creationId xmlns:a16="http://schemas.microsoft.com/office/drawing/2014/main" id="{CEA6C1A8-AF55-4E1B-9F50-BC0A93739D34}"/>
              </a:ext>
            </a:extLst>
          </p:cNvPr>
          <p:cNvSpPr txBox="1"/>
          <p:nvPr/>
        </p:nvSpPr>
        <p:spPr>
          <a:xfrm>
            <a:off x="7693968" y="2833833"/>
            <a:ext cx="4064428" cy="1815882"/>
          </a:xfrm>
          <a:prstGeom prst="rect">
            <a:avLst/>
          </a:prstGeom>
          <a:noFill/>
        </p:spPr>
        <p:txBody>
          <a:bodyPr wrap="square" rtlCol="0" anchor="ctr">
            <a:spAutoFit/>
          </a:bodyPr>
          <a:lstStyle/>
          <a:p>
            <a:r>
              <a:rPr lang="en-US" altLang="ko-KR" sz="2800" b="1" dirty="0">
                <a:solidFill>
                  <a:schemeClr val="bg1"/>
                </a:solidFill>
              </a:rPr>
              <a:t>Bristol</a:t>
            </a:r>
          </a:p>
          <a:p>
            <a:r>
              <a:rPr lang="en-US" altLang="ko-KR" sz="2800" b="1" dirty="0" err="1">
                <a:solidFill>
                  <a:schemeClr val="bg1"/>
                </a:solidFill>
              </a:rPr>
              <a:t>Felixstowe</a:t>
            </a:r>
            <a:endParaRPr lang="en-US" altLang="ko-KR" sz="2800" b="1" dirty="0">
              <a:solidFill>
                <a:schemeClr val="bg1"/>
              </a:solidFill>
            </a:endParaRPr>
          </a:p>
          <a:p>
            <a:r>
              <a:rPr lang="en-US" altLang="ko-KR" sz="2800" b="1" dirty="0">
                <a:solidFill>
                  <a:schemeClr val="bg1"/>
                </a:solidFill>
              </a:rPr>
              <a:t>Glasgow</a:t>
            </a:r>
            <a:endParaRPr lang="en-US" altLang="ko-KR" sz="2800" b="1" dirty="0">
              <a:solidFill>
                <a:schemeClr val="accent4">
                  <a:lumMod val="50000"/>
                </a:schemeClr>
              </a:solidFill>
              <a:cs typeface="Arial"/>
            </a:endParaRPr>
          </a:p>
          <a:p>
            <a:endParaRPr lang="ko-KR" altLang="en-US" sz="2800" b="1" dirty="0">
              <a:solidFill>
                <a:schemeClr val="accent4">
                  <a:lumMod val="50000"/>
                </a:schemeClr>
              </a:solidFill>
              <a:cs typeface="Arial"/>
            </a:endParaRPr>
          </a:p>
        </p:txBody>
      </p:sp>
      <p:sp>
        <p:nvSpPr>
          <p:cNvPr id="16" name="Oval 15"/>
          <p:cNvSpPr/>
          <p:nvPr/>
        </p:nvSpPr>
        <p:spPr>
          <a:xfrm>
            <a:off x="3583173" y="3189766"/>
            <a:ext cx="180753" cy="180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5287927" y="5117804"/>
            <a:ext cx="180753" cy="180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4121889" y="5419059"/>
            <a:ext cx="180753" cy="1807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0507194"/>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2E47C49-1B6F-4F15-A110-E5832381D6E7}"/>
              </a:ext>
            </a:extLst>
          </p:cNvPr>
          <p:cNvSpPr txBox="1"/>
          <p:nvPr/>
        </p:nvSpPr>
        <p:spPr>
          <a:xfrm flipH="1">
            <a:off x="1533524" y="448098"/>
            <a:ext cx="3282331" cy="1446550"/>
          </a:xfrm>
          <a:prstGeom prst="rect">
            <a:avLst/>
          </a:prstGeom>
          <a:noFill/>
        </p:spPr>
        <p:txBody>
          <a:bodyPr wrap="square" rtlCol="0">
            <a:spAutoFit/>
          </a:bodyPr>
          <a:lstStyle/>
          <a:p>
            <a:pPr algn="r"/>
            <a:r>
              <a:rPr lang="en-US" altLang="ko-KR" sz="4400" b="1" dirty="0">
                <a:solidFill>
                  <a:schemeClr val="accent2"/>
                </a:solidFill>
                <a:latin typeface="Acumin Pro" pitchFamily="34" charset="0"/>
                <a:cs typeface="Arial" pitchFamily="34" charset="0"/>
              </a:rPr>
              <a:t> One Global</a:t>
            </a:r>
          </a:p>
          <a:p>
            <a:pPr algn="r"/>
            <a:r>
              <a:rPr lang="en-US" altLang="ko-KR" sz="4400" b="1" dirty="0">
                <a:solidFill>
                  <a:schemeClr val="accent2"/>
                </a:solidFill>
                <a:latin typeface="Acumin Pro" pitchFamily="34" charset="0"/>
                <a:cs typeface="Arial" pitchFamily="34" charset="0"/>
              </a:rPr>
              <a:t>Community</a:t>
            </a:r>
          </a:p>
        </p:txBody>
      </p:sp>
      <p:sp>
        <p:nvSpPr>
          <p:cNvPr id="13" name="TextBox 12">
            <a:extLst>
              <a:ext uri="{FF2B5EF4-FFF2-40B4-BE49-F238E27FC236}">
                <a16:creationId xmlns:a16="http://schemas.microsoft.com/office/drawing/2014/main" id="{AB2D3978-C53B-4B2C-B33D-E052C598B4D9}"/>
              </a:ext>
            </a:extLst>
          </p:cNvPr>
          <p:cNvSpPr txBox="1"/>
          <p:nvPr/>
        </p:nvSpPr>
        <p:spPr>
          <a:xfrm>
            <a:off x="657225" y="3392417"/>
            <a:ext cx="4146799" cy="2308324"/>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Welcome to a new approach within our industry. </a:t>
            </a:r>
          </a:p>
          <a:p>
            <a:pPr algn="r"/>
            <a:r>
              <a:rPr lang="en-US" altLang="ko-KR" sz="1200" dirty="0">
                <a:solidFill>
                  <a:schemeClr val="tx1">
                    <a:lumMod val="75000"/>
                    <a:lumOff val="25000"/>
                  </a:schemeClr>
                </a:solidFill>
                <a:cs typeface="Arial" pitchFamily="34" charset="0"/>
              </a:rPr>
              <a:t>A connected global community with shared values, shared commitment, shared strength and shared commercial advantage.</a:t>
            </a:r>
          </a:p>
          <a:p>
            <a:pPr algn="r"/>
            <a:endParaRPr lang="en-US" altLang="ko-KR" sz="1200" dirty="0">
              <a:solidFill>
                <a:schemeClr val="tx1">
                  <a:lumMod val="75000"/>
                  <a:lumOff val="25000"/>
                </a:schemeClr>
              </a:solidFill>
              <a:cs typeface="Arial" pitchFamily="34" charset="0"/>
            </a:endParaRPr>
          </a:p>
          <a:p>
            <a:pPr algn="r"/>
            <a:r>
              <a:rPr lang="en-US" altLang="ko-KR" sz="1200" dirty="0">
                <a:solidFill>
                  <a:schemeClr val="tx1">
                    <a:lumMod val="75000"/>
                    <a:lumOff val="25000"/>
                  </a:schemeClr>
                </a:solidFill>
                <a:cs typeface="Arial" pitchFamily="34" charset="0"/>
              </a:rPr>
              <a:t>Using technology to increase collaboration across supply chain community. Encouraging customers to collaborate where there is no conflict and clear benefits. Working with local communities to develop talent, and to maximise the opportunity to reduce final mile deliveries. Raising awareness of carbon footprint and how collaboration can make an impact. </a:t>
            </a:r>
            <a:endParaRPr lang="ko-KR" altLang="en-US" sz="1200" dirty="0">
              <a:solidFill>
                <a:schemeClr val="tx1">
                  <a:lumMod val="75000"/>
                  <a:lumOff val="25000"/>
                </a:schemeClr>
              </a:solidFill>
              <a:cs typeface="Arial" pitchFamily="34" charset="0"/>
            </a:endParaRPr>
          </a:p>
        </p:txBody>
      </p:sp>
      <p:grpSp>
        <p:nvGrpSpPr>
          <p:cNvPr id="14" name="Group 18">
            <a:extLst>
              <a:ext uri="{FF2B5EF4-FFF2-40B4-BE49-F238E27FC236}">
                <a16:creationId xmlns:a16="http://schemas.microsoft.com/office/drawing/2014/main" id="{6C025F60-A8C7-4035-ADD2-49CFE4A7B8F4}"/>
              </a:ext>
            </a:extLst>
          </p:cNvPr>
          <p:cNvGrpSpPr/>
          <p:nvPr/>
        </p:nvGrpSpPr>
        <p:grpSpPr>
          <a:xfrm>
            <a:off x="3629223" y="2294407"/>
            <a:ext cx="1080120" cy="116632"/>
            <a:chOff x="4031940" y="0"/>
            <a:chExt cx="1080120" cy="116632"/>
          </a:xfrm>
        </p:grpSpPr>
        <p:sp>
          <p:nvSpPr>
            <p:cNvPr id="15" name="Rectangle 19">
              <a:extLst>
                <a:ext uri="{FF2B5EF4-FFF2-40B4-BE49-F238E27FC236}">
                  <a16:creationId xmlns:a16="http://schemas.microsoft.com/office/drawing/2014/main" id="{D4D20C4D-9D29-4A79-95AA-65078E592E82}"/>
                </a:ext>
              </a:extLst>
            </p:cNvPr>
            <p:cNvSpPr/>
            <p:nvPr/>
          </p:nvSpPr>
          <p:spPr>
            <a:xfrm>
              <a:off x="4031940" y="0"/>
              <a:ext cx="1080120" cy="116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 name="Rectangle 20">
              <a:extLst>
                <a:ext uri="{FF2B5EF4-FFF2-40B4-BE49-F238E27FC236}">
                  <a16:creationId xmlns:a16="http://schemas.microsoft.com/office/drawing/2014/main" id="{4BFE09BC-3072-490B-A268-03AAE70B7323}"/>
                </a:ext>
              </a:extLst>
            </p:cNvPr>
            <p:cNvSpPr/>
            <p:nvPr/>
          </p:nvSpPr>
          <p:spPr>
            <a:xfrm>
              <a:off x="4572000" y="0"/>
              <a:ext cx="540000" cy="116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7" name="TextBox 16">
            <a:extLst>
              <a:ext uri="{FF2B5EF4-FFF2-40B4-BE49-F238E27FC236}">
                <a16:creationId xmlns:a16="http://schemas.microsoft.com/office/drawing/2014/main" id="{C42F4C69-1CA8-4AD1-9B6E-5A5451CAC34E}"/>
              </a:ext>
            </a:extLst>
          </p:cNvPr>
          <p:cNvSpPr txBox="1"/>
          <p:nvPr/>
        </p:nvSpPr>
        <p:spPr>
          <a:xfrm>
            <a:off x="1903426" y="2544118"/>
            <a:ext cx="2900597" cy="523220"/>
          </a:xfrm>
          <a:prstGeom prst="rect">
            <a:avLst/>
          </a:prstGeom>
          <a:noFill/>
        </p:spPr>
        <p:txBody>
          <a:bodyPr wrap="square" rtlCol="0">
            <a:spAutoFit/>
          </a:bodyPr>
          <a:lstStyle/>
          <a:p>
            <a:pPr algn="r"/>
            <a:r>
              <a:rPr lang="en-US" altLang="ko-KR" sz="1400" b="1" dirty="0">
                <a:solidFill>
                  <a:schemeClr val="tx1">
                    <a:lumMod val="75000"/>
                    <a:lumOff val="25000"/>
                  </a:schemeClr>
                </a:solidFill>
                <a:latin typeface="Acumin Pro Wide" pitchFamily="34" charset="0"/>
                <a:cs typeface="Arial" pitchFamily="34" charset="0"/>
              </a:rPr>
              <a:t>The power of collaboration</a:t>
            </a:r>
          </a:p>
          <a:p>
            <a:pPr algn="r"/>
            <a:r>
              <a:rPr lang="en-US" altLang="ko-KR" sz="1400" b="1" dirty="0">
                <a:solidFill>
                  <a:schemeClr val="tx1">
                    <a:lumMod val="75000"/>
                    <a:lumOff val="25000"/>
                  </a:schemeClr>
                </a:solidFill>
                <a:latin typeface="Acumin Pro Wide" pitchFamily="34" charset="0"/>
                <a:cs typeface="Arial" pitchFamily="34" charset="0"/>
              </a:rPr>
              <a:t>in action</a:t>
            </a:r>
            <a:endParaRPr lang="ko-KR" altLang="en-US" sz="1400" b="1" dirty="0">
              <a:solidFill>
                <a:schemeClr val="tx1">
                  <a:lumMod val="75000"/>
                  <a:lumOff val="25000"/>
                </a:schemeClr>
              </a:solidFill>
              <a:latin typeface="Acumin Pro Wide" pitchFamily="34" charset="0"/>
              <a:cs typeface="Arial" pitchFamily="34" charset="0"/>
            </a:endParaRPr>
          </a:p>
        </p:txBody>
      </p:sp>
      <p:pic>
        <p:nvPicPr>
          <p:cNvPr id="23" name="Picture Placeholder 22" descr="Misc_Office Working.jpg"/>
          <p:cNvPicPr>
            <a:picLocks noGrp="1" noChangeAspect="1"/>
          </p:cNvPicPr>
          <p:nvPr>
            <p:ph type="pic" idx="14"/>
          </p:nvPr>
        </p:nvPicPr>
        <p:blipFill>
          <a:blip r:embed="rId2" cstate="print"/>
          <a:srcRect l="5931" r="5931"/>
          <a:stretch>
            <a:fillRect/>
          </a:stretch>
        </p:blipFill>
        <p:spPr/>
      </p:pic>
      <p:pic>
        <p:nvPicPr>
          <p:cNvPr id="18" name="Picture Placeholder 17" descr="34_Entrepreneurial.jpg"/>
          <p:cNvPicPr>
            <a:picLocks noGrp="1" noChangeAspect="1"/>
          </p:cNvPicPr>
          <p:nvPr>
            <p:ph type="pic" idx="12"/>
          </p:nvPr>
        </p:nvPicPr>
        <p:blipFill>
          <a:blip r:embed="rId3" cstate="print"/>
          <a:srcRect l="17260" r="17260"/>
          <a:stretch>
            <a:fillRect/>
          </a:stretch>
        </p:blipFill>
        <p:spPr/>
      </p:pic>
      <p:pic>
        <p:nvPicPr>
          <p:cNvPr id="19" name="Picture Placeholder 18" descr="26_Trading Community.jpg"/>
          <p:cNvPicPr>
            <a:picLocks noGrp="1" noChangeAspect="1"/>
          </p:cNvPicPr>
          <p:nvPr>
            <p:ph type="pic" idx="15"/>
          </p:nvPr>
        </p:nvPicPr>
        <p:blipFill>
          <a:blip r:embed="rId4" cstate="print"/>
          <a:srcRect l="13480" r="13480"/>
          <a:stretch>
            <a:fillRect/>
          </a:stretch>
        </p:blipFill>
        <p:spPr/>
      </p:pic>
      <p:pic>
        <p:nvPicPr>
          <p:cNvPr id="22" name="Picture Placeholder 21" descr="62_Shopping Mall.jpg"/>
          <p:cNvPicPr>
            <a:picLocks noGrp="1" noChangeAspect="1"/>
          </p:cNvPicPr>
          <p:nvPr>
            <p:ph type="pic" idx="13"/>
          </p:nvPr>
        </p:nvPicPr>
        <p:blipFill>
          <a:blip r:embed="rId5" cstate="print"/>
          <a:srcRect l="9826" r="9826"/>
          <a:stretch>
            <a:fillRect/>
          </a:stretch>
        </p:blipFill>
        <p:spPr/>
      </p:pic>
    </p:spTree>
    <p:extLst>
      <p:ext uri="{BB962C8B-B14F-4D97-AF65-F5344CB8AC3E}">
        <p14:creationId xmlns:p14="http://schemas.microsoft.com/office/powerpoint/2010/main" val="2111997620"/>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Acumin Pro" pitchFamily="34" charset="0"/>
              </a:rPr>
              <a:t>Key Milestones</a:t>
            </a:r>
          </a:p>
        </p:txBody>
      </p:sp>
      <p:grpSp>
        <p:nvGrpSpPr>
          <p:cNvPr id="3" name="Group 13">
            <a:extLst>
              <a:ext uri="{FF2B5EF4-FFF2-40B4-BE49-F238E27FC236}">
                <a16:creationId xmlns:a16="http://schemas.microsoft.com/office/drawing/2014/main" id="{52F7A7F2-7347-4D68-A832-C4AD32DF6185}"/>
              </a:ext>
            </a:extLst>
          </p:cNvPr>
          <p:cNvGrpSpPr/>
          <p:nvPr/>
        </p:nvGrpSpPr>
        <p:grpSpPr>
          <a:xfrm>
            <a:off x="887240" y="1741716"/>
            <a:ext cx="10417520" cy="4619078"/>
            <a:chOff x="251520" y="1436909"/>
            <a:chExt cx="8640960" cy="4619078"/>
          </a:xfrm>
        </p:grpSpPr>
        <p:sp>
          <p:nvSpPr>
            <p:cNvPr id="4" name="Rectangle 2">
              <a:extLst>
                <a:ext uri="{FF2B5EF4-FFF2-40B4-BE49-F238E27FC236}">
                  <a16:creationId xmlns:a16="http://schemas.microsoft.com/office/drawing/2014/main" id="{F971B2C9-7426-44B0-B627-B57A3D2A1C80}"/>
                </a:ext>
              </a:extLst>
            </p:cNvPr>
            <p:cNvSpPr/>
            <p:nvPr/>
          </p:nvSpPr>
          <p:spPr>
            <a:xfrm>
              <a:off x="251520" y="1436909"/>
              <a:ext cx="1728192" cy="46190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cs typeface="Arial" pitchFamily="34" charset="0"/>
              </a:endParaRPr>
            </a:p>
          </p:txBody>
        </p:sp>
        <p:sp>
          <p:nvSpPr>
            <p:cNvPr id="5" name="Rectangle 3">
              <a:extLst>
                <a:ext uri="{FF2B5EF4-FFF2-40B4-BE49-F238E27FC236}">
                  <a16:creationId xmlns:a16="http://schemas.microsoft.com/office/drawing/2014/main" id="{635C8CDA-5532-4D70-A6EA-0D12C6D22853}"/>
                </a:ext>
              </a:extLst>
            </p:cNvPr>
            <p:cNvSpPr/>
            <p:nvPr/>
          </p:nvSpPr>
          <p:spPr>
            <a:xfrm>
              <a:off x="1979712" y="1436909"/>
              <a:ext cx="1728192" cy="46190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cs typeface="Arial" pitchFamily="34" charset="0"/>
              </a:endParaRPr>
            </a:p>
          </p:txBody>
        </p:sp>
        <p:sp>
          <p:nvSpPr>
            <p:cNvPr id="6" name="Rectangle 4">
              <a:extLst>
                <a:ext uri="{FF2B5EF4-FFF2-40B4-BE49-F238E27FC236}">
                  <a16:creationId xmlns:a16="http://schemas.microsoft.com/office/drawing/2014/main" id="{1CA8C095-3306-4666-B161-27CE38FFE5EF}"/>
                </a:ext>
              </a:extLst>
            </p:cNvPr>
            <p:cNvSpPr/>
            <p:nvPr/>
          </p:nvSpPr>
          <p:spPr>
            <a:xfrm>
              <a:off x="3707904" y="1436909"/>
              <a:ext cx="1728192" cy="4619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cs typeface="Arial" pitchFamily="34" charset="0"/>
              </a:endParaRPr>
            </a:p>
          </p:txBody>
        </p:sp>
        <p:sp>
          <p:nvSpPr>
            <p:cNvPr id="7" name="Rectangle 5">
              <a:extLst>
                <a:ext uri="{FF2B5EF4-FFF2-40B4-BE49-F238E27FC236}">
                  <a16:creationId xmlns:a16="http://schemas.microsoft.com/office/drawing/2014/main" id="{24FAA338-2A16-46C8-980D-FDF5DF0FFE2F}"/>
                </a:ext>
              </a:extLst>
            </p:cNvPr>
            <p:cNvSpPr/>
            <p:nvPr/>
          </p:nvSpPr>
          <p:spPr>
            <a:xfrm>
              <a:off x="5436096" y="1436909"/>
              <a:ext cx="1728192" cy="46190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cs typeface="Arial" pitchFamily="34" charset="0"/>
              </a:endParaRPr>
            </a:p>
          </p:txBody>
        </p:sp>
        <p:sp>
          <p:nvSpPr>
            <p:cNvPr id="8" name="Rectangle 6">
              <a:extLst>
                <a:ext uri="{FF2B5EF4-FFF2-40B4-BE49-F238E27FC236}">
                  <a16:creationId xmlns:a16="http://schemas.microsoft.com/office/drawing/2014/main" id="{E52DCBA9-4FAC-49D8-8399-125901EE9E87}"/>
                </a:ext>
              </a:extLst>
            </p:cNvPr>
            <p:cNvSpPr/>
            <p:nvPr/>
          </p:nvSpPr>
          <p:spPr>
            <a:xfrm>
              <a:off x="7164288" y="1436909"/>
              <a:ext cx="1728192" cy="46190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cs typeface="Arial" pitchFamily="34" charset="0"/>
              </a:endParaRPr>
            </a:p>
          </p:txBody>
        </p:sp>
      </p:grpSp>
      <p:grpSp>
        <p:nvGrpSpPr>
          <p:cNvPr id="9" name="Group 29">
            <a:extLst>
              <a:ext uri="{FF2B5EF4-FFF2-40B4-BE49-F238E27FC236}">
                <a16:creationId xmlns:a16="http://schemas.microsoft.com/office/drawing/2014/main" id="{C888A27D-BACF-4459-9C78-3DF053B1DD68}"/>
              </a:ext>
            </a:extLst>
          </p:cNvPr>
          <p:cNvGrpSpPr/>
          <p:nvPr/>
        </p:nvGrpSpPr>
        <p:grpSpPr>
          <a:xfrm>
            <a:off x="1170181" y="2506195"/>
            <a:ext cx="1512168" cy="1789020"/>
            <a:chOff x="270023" y="1359853"/>
            <a:chExt cx="1709689" cy="1806902"/>
          </a:xfrm>
        </p:grpSpPr>
        <p:sp>
          <p:nvSpPr>
            <p:cNvPr id="10" name="TextBox 9">
              <a:extLst>
                <a:ext uri="{FF2B5EF4-FFF2-40B4-BE49-F238E27FC236}">
                  <a16:creationId xmlns:a16="http://schemas.microsoft.com/office/drawing/2014/main" id="{66315544-6AC5-442A-A9AF-D394510B7B90}"/>
                </a:ext>
              </a:extLst>
            </p:cNvPr>
            <p:cNvSpPr txBox="1"/>
            <p:nvPr/>
          </p:nvSpPr>
          <p:spPr>
            <a:xfrm>
              <a:off x="270024" y="1954428"/>
              <a:ext cx="1709688" cy="1212327"/>
            </a:xfrm>
            <a:prstGeom prst="rect">
              <a:avLst/>
            </a:prstGeom>
            <a:noFill/>
          </p:spPr>
          <p:txBody>
            <a:bodyPr wrap="square" rtlCol="0">
              <a:spAutoFit/>
            </a:bodyPr>
            <a:lstStyle/>
            <a:p>
              <a:pPr algn="ctr"/>
              <a:r>
                <a:rPr lang="en-US" altLang="ko-KR" sz="1200" dirty="0">
                  <a:solidFill>
                    <a:schemeClr val="bg1"/>
                  </a:solidFill>
                  <a:cs typeface="Arial" pitchFamily="34" charset="0"/>
                </a:rPr>
                <a:t>Our CEO today, Nick Jones,  started </a:t>
              </a:r>
              <a:r>
                <a:rPr lang="en-US" altLang="ko-KR" sz="1200" dirty="0" err="1">
                  <a:solidFill>
                    <a:schemeClr val="bg1"/>
                  </a:solidFill>
                  <a:cs typeface="Arial" pitchFamily="34" charset="0"/>
                </a:rPr>
                <a:t>Redfern</a:t>
              </a:r>
              <a:r>
                <a:rPr lang="en-US" altLang="ko-KR" sz="1200" dirty="0">
                  <a:solidFill>
                    <a:schemeClr val="bg1"/>
                  </a:solidFill>
                  <a:cs typeface="Arial" pitchFamily="34" charset="0"/>
                </a:rPr>
                <a:t> International as a freight forwarder in the UK</a:t>
              </a:r>
              <a:endParaRPr lang="ko-KR" altLang="en-US" sz="1200" dirty="0">
                <a:solidFill>
                  <a:schemeClr val="bg1"/>
                </a:solidFill>
                <a:cs typeface="Arial" pitchFamily="34" charset="0"/>
              </a:endParaRPr>
            </a:p>
          </p:txBody>
        </p:sp>
        <p:sp>
          <p:nvSpPr>
            <p:cNvPr id="11" name="TextBox 10">
              <a:extLst>
                <a:ext uri="{FF2B5EF4-FFF2-40B4-BE49-F238E27FC236}">
                  <a16:creationId xmlns:a16="http://schemas.microsoft.com/office/drawing/2014/main" id="{F12AC81A-164C-457D-8CA3-5EF3B5F648A6}"/>
                </a:ext>
              </a:extLst>
            </p:cNvPr>
            <p:cNvSpPr txBox="1"/>
            <p:nvPr/>
          </p:nvSpPr>
          <p:spPr>
            <a:xfrm>
              <a:off x="270023" y="1359853"/>
              <a:ext cx="1709688" cy="590620"/>
            </a:xfrm>
            <a:prstGeom prst="rect">
              <a:avLst/>
            </a:prstGeom>
            <a:noFill/>
          </p:spPr>
          <p:txBody>
            <a:bodyPr wrap="square" rtlCol="0">
              <a:spAutoFit/>
            </a:bodyPr>
            <a:lstStyle/>
            <a:p>
              <a:pPr algn="ctr"/>
              <a:r>
                <a:rPr lang="en-US" altLang="ko-KR" sz="1600" dirty="0" err="1">
                  <a:solidFill>
                    <a:schemeClr val="bg1"/>
                  </a:solidFill>
                  <a:latin typeface="Acumin Pro Wide" pitchFamily="34" charset="0"/>
                  <a:cs typeface="Arial" pitchFamily="34" charset="0"/>
                </a:rPr>
                <a:t>Redfern</a:t>
              </a:r>
              <a:r>
                <a:rPr lang="en-US" altLang="ko-KR" sz="1600" dirty="0">
                  <a:solidFill>
                    <a:schemeClr val="bg1"/>
                  </a:solidFill>
                  <a:latin typeface="Acumin Pro Wide" pitchFamily="34" charset="0"/>
                  <a:cs typeface="Arial" pitchFamily="34" charset="0"/>
                </a:rPr>
                <a:t> International</a:t>
              </a:r>
              <a:endParaRPr lang="ko-KR" altLang="en-US" sz="1600" dirty="0">
                <a:solidFill>
                  <a:schemeClr val="bg1"/>
                </a:solidFill>
                <a:latin typeface="Acumin Pro Wide" pitchFamily="34" charset="0"/>
                <a:cs typeface="Arial" pitchFamily="34" charset="0"/>
              </a:endParaRPr>
            </a:p>
          </p:txBody>
        </p:sp>
      </p:grpSp>
      <p:sp>
        <p:nvSpPr>
          <p:cNvPr id="12" name="TextBox 11">
            <a:extLst>
              <a:ext uri="{FF2B5EF4-FFF2-40B4-BE49-F238E27FC236}">
                <a16:creationId xmlns:a16="http://schemas.microsoft.com/office/drawing/2014/main" id="{94ECAA11-9F3D-4253-BAC1-A0C378A3AF22}"/>
              </a:ext>
            </a:extLst>
          </p:cNvPr>
          <p:cNvSpPr txBox="1"/>
          <p:nvPr/>
        </p:nvSpPr>
        <p:spPr>
          <a:xfrm>
            <a:off x="1170181" y="5672611"/>
            <a:ext cx="1512167" cy="369332"/>
          </a:xfrm>
          <a:prstGeom prst="rect">
            <a:avLst/>
          </a:prstGeom>
          <a:noFill/>
        </p:spPr>
        <p:txBody>
          <a:bodyPr wrap="square" rtlCol="0">
            <a:spAutoFit/>
          </a:bodyPr>
          <a:lstStyle/>
          <a:p>
            <a:pPr algn="ctr"/>
            <a:r>
              <a:rPr lang="en-US" altLang="ko-KR" b="1" dirty="0">
                <a:solidFill>
                  <a:schemeClr val="bg1"/>
                </a:solidFill>
                <a:cs typeface="Arial" pitchFamily="34" charset="0"/>
              </a:rPr>
              <a:t>1996</a:t>
            </a:r>
            <a:endParaRPr lang="ko-KR" altLang="en-US" b="1" dirty="0">
              <a:solidFill>
                <a:schemeClr val="bg1"/>
              </a:solidFill>
              <a:cs typeface="Arial" pitchFamily="34" charset="0"/>
            </a:endParaRPr>
          </a:p>
        </p:txBody>
      </p:sp>
      <p:grpSp>
        <p:nvGrpSpPr>
          <p:cNvPr id="13" name="Group 31">
            <a:extLst>
              <a:ext uri="{FF2B5EF4-FFF2-40B4-BE49-F238E27FC236}">
                <a16:creationId xmlns:a16="http://schemas.microsoft.com/office/drawing/2014/main" id="{AB77FF72-412C-447B-83FD-03A3F98F3E30}"/>
              </a:ext>
            </a:extLst>
          </p:cNvPr>
          <p:cNvGrpSpPr/>
          <p:nvPr/>
        </p:nvGrpSpPr>
        <p:grpSpPr>
          <a:xfrm>
            <a:off x="3256938" y="2477385"/>
            <a:ext cx="1522801" cy="1598723"/>
            <a:chOff x="270023" y="1613280"/>
            <a:chExt cx="1721711" cy="1453983"/>
          </a:xfrm>
        </p:grpSpPr>
        <p:sp>
          <p:nvSpPr>
            <p:cNvPr id="14" name="TextBox 13">
              <a:extLst>
                <a:ext uri="{FF2B5EF4-FFF2-40B4-BE49-F238E27FC236}">
                  <a16:creationId xmlns:a16="http://schemas.microsoft.com/office/drawing/2014/main" id="{BC4A5A2B-077B-4C98-8CA0-E410D8AC2CF1}"/>
                </a:ext>
              </a:extLst>
            </p:cNvPr>
            <p:cNvSpPr txBox="1"/>
            <p:nvPr/>
          </p:nvSpPr>
          <p:spPr>
            <a:xfrm>
              <a:off x="282046" y="2143552"/>
              <a:ext cx="1709688" cy="923711"/>
            </a:xfrm>
            <a:prstGeom prst="rect">
              <a:avLst/>
            </a:prstGeom>
            <a:noFill/>
          </p:spPr>
          <p:txBody>
            <a:bodyPr wrap="square" rtlCol="0">
              <a:spAutoFit/>
            </a:bodyPr>
            <a:lstStyle/>
            <a:p>
              <a:pPr algn="ctr"/>
              <a:r>
                <a:rPr lang="en-US" altLang="ko-KR" sz="1200" dirty="0">
                  <a:solidFill>
                    <a:schemeClr val="bg1"/>
                  </a:solidFill>
                  <a:cs typeface="Arial" pitchFamily="34" charset="0"/>
                </a:rPr>
                <a:t>Representing a single name to unify colleagues under a single culture</a:t>
              </a:r>
              <a:endParaRPr lang="ko-KR" altLang="en-US" sz="1200" dirty="0">
                <a:solidFill>
                  <a:schemeClr val="bg1"/>
                </a:solidFill>
                <a:cs typeface="Arial" pitchFamily="34" charset="0"/>
              </a:endParaRPr>
            </a:p>
          </p:txBody>
        </p:sp>
        <p:sp>
          <p:nvSpPr>
            <p:cNvPr id="15" name="TextBox 14">
              <a:extLst>
                <a:ext uri="{FF2B5EF4-FFF2-40B4-BE49-F238E27FC236}">
                  <a16:creationId xmlns:a16="http://schemas.microsoft.com/office/drawing/2014/main" id="{830C866C-5349-4353-BC5A-572668A1F0ED}"/>
                </a:ext>
              </a:extLst>
            </p:cNvPr>
            <p:cNvSpPr txBox="1"/>
            <p:nvPr/>
          </p:nvSpPr>
          <p:spPr>
            <a:xfrm>
              <a:off x="270023" y="1613280"/>
              <a:ext cx="1709688" cy="531834"/>
            </a:xfrm>
            <a:prstGeom prst="rect">
              <a:avLst/>
            </a:prstGeom>
            <a:noFill/>
          </p:spPr>
          <p:txBody>
            <a:bodyPr wrap="square" rtlCol="0">
              <a:spAutoFit/>
            </a:bodyPr>
            <a:lstStyle/>
            <a:p>
              <a:pPr algn="ctr"/>
              <a:r>
                <a:rPr lang="en-US" altLang="ko-KR" sz="1600" dirty="0" err="1">
                  <a:solidFill>
                    <a:schemeClr val="bg1"/>
                  </a:solidFill>
                  <a:latin typeface="Acumin Pro Wide" pitchFamily="34" charset="0"/>
                  <a:cs typeface="Arial" pitchFamily="34" charset="0"/>
                </a:rPr>
                <a:t>Ligentia</a:t>
              </a:r>
              <a:r>
                <a:rPr lang="en-US" altLang="ko-KR" sz="1600" dirty="0">
                  <a:solidFill>
                    <a:schemeClr val="bg1"/>
                  </a:solidFill>
                  <a:latin typeface="Acumin Pro Wide" pitchFamily="34" charset="0"/>
                  <a:cs typeface="Arial" pitchFamily="34" charset="0"/>
                </a:rPr>
                <a:t> Launch</a:t>
              </a:r>
              <a:endParaRPr lang="ko-KR" altLang="en-US" sz="1600" dirty="0">
                <a:solidFill>
                  <a:schemeClr val="bg1"/>
                </a:solidFill>
                <a:latin typeface="Acumin Pro Wide" pitchFamily="34" charset="0"/>
                <a:cs typeface="Arial" pitchFamily="34" charset="0"/>
              </a:endParaRPr>
            </a:p>
          </p:txBody>
        </p:sp>
      </p:grpSp>
      <p:sp>
        <p:nvSpPr>
          <p:cNvPr id="16" name="TextBox 15">
            <a:extLst>
              <a:ext uri="{FF2B5EF4-FFF2-40B4-BE49-F238E27FC236}">
                <a16:creationId xmlns:a16="http://schemas.microsoft.com/office/drawing/2014/main" id="{0E467A7B-9F3C-40A9-BB42-0BBF9668D6D6}"/>
              </a:ext>
            </a:extLst>
          </p:cNvPr>
          <p:cNvSpPr txBox="1"/>
          <p:nvPr/>
        </p:nvSpPr>
        <p:spPr>
          <a:xfrm>
            <a:off x="3256938" y="5672611"/>
            <a:ext cx="1512167" cy="369332"/>
          </a:xfrm>
          <a:prstGeom prst="rect">
            <a:avLst/>
          </a:prstGeom>
          <a:noFill/>
        </p:spPr>
        <p:txBody>
          <a:bodyPr wrap="square" rtlCol="0">
            <a:spAutoFit/>
          </a:bodyPr>
          <a:lstStyle/>
          <a:p>
            <a:pPr algn="ctr"/>
            <a:r>
              <a:rPr lang="en-US" altLang="ko-KR" b="1" dirty="0">
                <a:solidFill>
                  <a:schemeClr val="bg1"/>
                </a:solidFill>
                <a:cs typeface="Arial" pitchFamily="34" charset="0"/>
              </a:rPr>
              <a:t>2008</a:t>
            </a:r>
            <a:endParaRPr lang="ko-KR" altLang="en-US" b="1" dirty="0">
              <a:solidFill>
                <a:schemeClr val="bg1"/>
              </a:solidFill>
              <a:cs typeface="Arial" pitchFamily="34" charset="0"/>
            </a:endParaRPr>
          </a:p>
        </p:txBody>
      </p:sp>
      <p:grpSp>
        <p:nvGrpSpPr>
          <p:cNvPr id="17" name="Group 35">
            <a:extLst>
              <a:ext uri="{FF2B5EF4-FFF2-40B4-BE49-F238E27FC236}">
                <a16:creationId xmlns:a16="http://schemas.microsoft.com/office/drawing/2014/main" id="{0F2A332B-7787-46E3-91FB-E43F7CAABAC2}"/>
              </a:ext>
            </a:extLst>
          </p:cNvPr>
          <p:cNvGrpSpPr/>
          <p:nvPr/>
        </p:nvGrpSpPr>
        <p:grpSpPr>
          <a:xfrm>
            <a:off x="5343695" y="2548726"/>
            <a:ext cx="1512168" cy="2427421"/>
            <a:chOff x="270023" y="1671304"/>
            <a:chExt cx="1709689" cy="2113993"/>
          </a:xfrm>
        </p:grpSpPr>
        <p:sp>
          <p:nvSpPr>
            <p:cNvPr id="18" name="TextBox 17">
              <a:extLst>
                <a:ext uri="{FF2B5EF4-FFF2-40B4-BE49-F238E27FC236}">
                  <a16:creationId xmlns:a16="http://schemas.microsoft.com/office/drawing/2014/main" id="{87AFE1CC-9264-49AA-8331-F2DD6C5250A1}"/>
                </a:ext>
              </a:extLst>
            </p:cNvPr>
            <p:cNvSpPr txBox="1"/>
            <p:nvPr/>
          </p:nvSpPr>
          <p:spPr>
            <a:xfrm>
              <a:off x="270024" y="2096667"/>
              <a:ext cx="1709688" cy="1688630"/>
            </a:xfrm>
            <a:prstGeom prst="rect">
              <a:avLst/>
            </a:prstGeom>
            <a:noFill/>
          </p:spPr>
          <p:txBody>
            <a:bodyPr wrap="square" rtlCol="0">
              <a:spAutoFit/>
            </a:bodyPr>
            <a:lstStyle/>
            <a:p>
              <a:pPr algn="ctr"/>
              <a:r>
                <a:rPr lang="en-US" altLang="ko-KR" sz="1200" dirty="0">
                  <a:solidFill>
                    <a:schemeClr val="bg1"/>
                  </a:solidFill>
                  <a:cs typeface="Arial" pitchFamily="34" charset="0"/>
                </a:rPr>
                <a:t>Scaling up our international footprint has been an important part of our growth strategy. Continual focused acquisitions have provided the necessary access to new markets. </a:t>
              </a:r>
              <a:endParaRPr lang="ko-KR" altLang="en-US" sz="1200" dirty="0">
                <a:solidFill>
                  <a:schemeClr val="bg1"/>
                </a:solidFill>
                <a:cs typeface="Arial" pitchFamily="34" charset="0"/>
              </a:endParaRPr>
            </a:p>
          </p:txBody>
        </p:sp>
        <p:sp>
          <p:nvSpPr>
            <p:cNvPr id="19" name="TextBox 18">
              <a:extLst>
                <a:ext uri="{FF2B5EF4-FFF2-40B4-BE49-F238E27FC236}">
                  <a16:creationId xmlns:a16="http://schemas.microsoft.com/office/drawing/2014/main" id="{CCE821A9-9737-4536-8B6C-D26AABA75F7A}"/>
                </a:ext>
              </a:extLst>
            </p:cNvPr>
            <p:cNvSpPr txBox="1"/>
            <p:nvPr/>
          </p:nvSpPr>
          <p:spPr>
            <a:xfrm>
              <a:off x="270023" y="1671304"/>
              <a:ext cx="1709688" cy="294840"/>
            </a:xfrm>
            <a:prstGeom prst="rect">
              <a:avLst/>
            </a:prstGeom>
            <a:noFill/>
          </p:spPr>
          <p:txBody>
            <a:bodyPr wrap="square" rtlCol="0">
              <a:spAutoFit/>
            </a:bodyPr>
            <a:lstStyle/>
            <a:p>
              <a:pPr algn="ctr"/>
              <a:r>
                <a:rPr lang="en-US" altLang="ko-KR" sz="1600" dirty="0">
                  <a:solidFill>
                    <a:schemeClr val="bg1"/>
                  </a:solidFill>
                  <a:latin typeface="Acumin Pro Wide" pitchFamily="34" charset="0"/>
                  <a:cs typeface="Arial" pitchFamily="34" charset="0"/>
                </a:rPr>
                <a:t>Acquisitions</a:t>
              </a:r>
              <a:endParaRPr lang="ko-KR" altLang="en-US" sz="1600" dirty="0">
                <a:solidFill>
                  <a:schemeClr val="bg1"/>
                </a:solidFill>
                <a:latin typeface="Acumin Pro Wide" pitchFamily="34" charset="0"/>
                <a:cs typeface="Arial" pitchFamily="34" charset="0"/>
              </a:endParaRPr>
            </a:p>
          </p:txBody>
        </p:sp>
      </p:grpSp>
      <p:sp>
        <p:nvSpPr>
          <p:cNvPr id="20" name="TextBox 19">
            <a:extLst>
              <a:ext uri="{FF2B5EF4-FFF2-40B4-BE49-F238E27FC236}">
                <a16:creationId xmlns:a16="http://schemas.microsoft.com/office/drawing/2014/main" id="{0DF44B18-AE58-46DF-8A3D-E410FD080620}"/>
              </a:ext>
            </a:extLst>
          </p:cNvPr>
          <p:cNvSpPr txBox="1"/>
          <p:nvPr/>
        </p:nvSpPr>
        <p:spPr>
          <a:xfrm>
            <a:off x="5343695" y="5672611"/>
            <a:ext cx="1512167" cy="369332"/>
          </a:xfrm>
          <a:prstGeom prst="rect">
            <a:avLst/>
          </a:prstGeom>
          <a:noFill/>
        </p:spPr>
        <p:txBody>
          <a:bodyPr wrap="square" rtlCol="0">
            <a:spAutoFit/>
          </a:bodyPr>
          <a:lstStyle/>
          <a:p>
            <a:pPr algn="ctr"/>
            <a:r>
              <a:rPr lang="en-US" altLang="ko-KR" b="1" dirty="0">
                <a:solidFill>
                  <a:schemeClr val="bg1"/>
                </a:solidFill>
                <a:cs typeface="Arial" pitchFamily="34" charset="0"/>
              </a:rPr>
              <a:t>2008</a:t>
            </a:r>
            <a:endParaRPr lang="ko-KR" altLang="en-US" b="1" dirty="0">
              <a:solidFill>
                <a:schemeClr val="bg1"/>
              </a:solidFill>
              <a:cs typeface="Arial" pitchFamily="34" charset="0"/>
            </a:endParaRPr>
          </a:p>
        </p:txBody>
      </p:sp>
      <p:grpSp>
        <p:nvGrpSpPr>
          <p:cNvPr id="21" name="Group 39">
            <a:extLst>
              <a:ext uri="{FF2B5EF4-FFF2-40B4-BE49-F238E27FC236}">
                <a16:creationId xmlns:a16="http://schemas.microsoft.com/office/drawing/2014/main" id="{816CE8FE-0D90-4050-A97D-F5269BE4D0F7}"/>
              </a:ext>
            </a:extLst>
          </p:cNvPr>
          <p:cNvGrpSpPr/>
          <p:nvPr/>
        </p:nvGrpSpPr>
        <p:grpSpPr>
          <a:xfrm>
            <a:off x="7304568" y="2506195"/>
            <a:ext cx="1743740" cy="1905322"/>
            <a:chOff x="127696" y="1671304"/>
            <a:chExt cx="1971509" cy="1659307"/>
          </a:xfrm>
        </p:grpSpPr>
        <p:sp>
          <p:nvSpPr>
            <p:cNvPr id="22" name="TextBox 21">
              <a:extLst>
                <a:ext uri="{FF2B5EF4-FFF2-40B4-BE49-F238E27FC236}">
                  <a16:creationId xmlns:a16="http://schemas.microsoft.com/office/drawing/2014/main" id="{B6FB7F13-7635-48E2-B618-F40EEFE59692}"/>
                </a:ext>
              </a:extLst>
            </p:cNvPr>
            <p:cNvSpPr txBox="1"/>
            <p:nvPr/>
          </p:nvSpPr>
          <p:spPr>
            <a:xfrm>
              <a:off x="270024" y="2124446"/>
              <a:ext cx="1709688" cy="1206165"/>
            </a:xfrm>
            <a:prstGeom prst="rect">
              <a:avLst/>
            </a:prstGeom>
            <a:noFill/>
          </p:spPr>
          <p:txBody>
            <a:bodyPr wrap="square" rtlCol="0">
              <a:spAutoFit/>
            </a:bodyPr>
            <a:lstStyle/>
            <a:p>
              <a:pPr algn="ctr"/>
              <a:r>
                <a:rPr lang="en-US" altLang="ko-KR" sz="1200" dirty="0">
                  <a:solidFill>
                    <a:schemeClr val="bg1"/>
                  </a:solidFill>
                  <a:cs typeface="Arial" pitchFamily="34" charset="0"/>
                </a:rPr>
                <a:t>Introduction of our international air freight product that included the purchase of a 30,000sqft warehouse at LHR  </a:t>
              </a:r>
              <a:endParaRPr lang="ko-KR" altLang="en-US" sz="1200" dirty="0">
                <a:solidFill>
                  <a:schemeClr val="bg1"/>
                </a:solidFill>
                <a:cs typeface="Arial" pitchFamily="34" charset="0"/>
              </a:endParaRPr>
            </a:p>
          </p:txBody>
        </p:sp>
        <p:sp>
          <p:nvSpPr>
            <p:cNvPr id="23" name="TextBox 22">
              <a:extLst>
                <a:ext uri="{FF2B5EF4-FFF2-40B4-BE49-F238E27FC236}">
                  <a16:creationId xmlns:a16="http://schemas.microsoft.com/office/drawing/2014/main" id="{574C5099-4F89-438E-8E95-DEB41DAFBB4B}"/>
                </a:ext>
              </a:extLst>
            </p:cNvPr>
            <p:cNvSpPr txBox="1"/>
            <p:nvPr/>
          </p:nvSpPr>
          <p:spPr>
            <a:xfrm>
              <a:off x="127696" y="1671304"/>
              <a:ext cx="1971509" cy="294840"/>
            </a:xfrm>
            <a:prstGeom prst="rect">
              <a:avLst/>
            </a:prstGeom>
            <a:noFill/>
          </p:spPr>
          <p:txBody>
            <a:bodyPr wrap="square" rtlCol="0">
              <a:spAutoFit/>
            </a:bodyPr>
            <a:lstStyle/>
            <a:p>
              <a:pPr algn="ctr"/>
              <a:r>
                <a:rPr lang="en-US" altLang="ko-KR" sz="1600" dirty="0">
                  <a:solidFill>
                    <a:schemeClr val="bg1"/>
                  </a:solidFill>
                  <a:latin typeface="Acumin Pro Wide" pitchFamily="34" charset="0"/>
                  <a:cs typeface="Arial" pitchFamily="34" charset="0"/>
                </a:rPr>
                <a:t>Air Freight</a:t>
              </a:r>
              <a:endParaRPr lang="ko-KR" altLang="en-US" sz="1600" dirty="0">
                <a:solidFill>
                  <a:schemeClr val="bg1"/>
                </a:solidFill>
                <a:latin typeface="Acumin Pro Wide" pitchFamily="34" charset="0"/>
                <a:cs typeface="Arial" pitchFamily="34" charset="0"/>
              </a:endParaRPr>
            </a:p>
          </p:txBody>
        </p:sp>
      </p:grpSp>
      <p:sp>
        <p:nvSpPr>
          <p:cNvPr id="24" name="TextBox 23">
            <a:extLst>
              <a:ext uri="{FF2B5EF4-FFF2-40B4-BE49-F238E27FC236}">
                <a16:creationId xmlns:a16="http://schemas.microsoft.com/office/drawing/2014/main" id="{A5A6CD76-6C3B-4172-B2B4-F4408C22B2C6}"/>
              </a:ext>
            </a:extLst>
          </p:cNvPr>
          <p:cNvSpPr txBox="1"/>
          <p:nvPr/>
        </p:nvSpPr>
        <p:spPr>
          <a:xfrm>
            <a:off x="7430452" y="5672611"/>
            <a:ext cx="1512167" cy="369332"/>
          </a:xfrm>
          <a:prstGeom prst="rect">
            <a:avLst/>
          </a:prstGeom>
          <a:noFill/>
        </p:spPr>
        <p:txBody>
          <a:bodyPr wrap="square" rtlCol="0">
            <a:spAutoFit/>
          </a:bodyPr>
          <a:lstStyle/>
          <a:p>
            <a:pPr algn="ctr"/>
            <a:r>
              <a:rPr lang="en-US" altLang="ko-KR" b="1" dirty="0">
                <a:solidFill>
                  <a:schemeClr val="bg1"/>
                </a:solidFill>
                <a:cs typeface="Arial" pitchFamily="34" charset="0"/>
              </a:rPr>
              <a:t>2014</a:t>
            </a:r>
            <a:endParaRPr lang="ko-KR" altLang="en-US" b="1" dirty="0">
              <a:solidFill>
                <a:schemeClr val="bg1"/>
              </a:solidFill>
              <a:cs typeface="Arial" pitchFamily="34" charset="0"/>
            </a:endParaRPr>
          </a:p>
        </p:txBody>
      </p:sp>
      <p:grpSp>
        <p:nvGrpSpPr>
          <p:cNvPr id="25" name="Group 43">
            <a:extLst>
              <a:ext uri="{FF2B5EF4-FFF2-40B4-BE49-F238E27FC236}">
                <a16:creationId xmlns:a16="http://schemas.microsoft.com/office/drawing/2014/main" id="{120C118E-B95B-4D4E-B8B9-C1683907E5D2}"/>
              </a:ext>
            </a:extLst>
          </p:cNvPr>
          <p:cNvGrpSpPr/>
          <p:nvPr/>
        </p:nvGrpSpPr>
        <p:grpSpPr>
          <a:xfrm>
            <a:off x="9506577" y="2506194"/>
            <a:ext cx="1522799" cy="1920497"/>
            <a:chOff x="258002" y="1671304"/>
            <a:chExt cx="1721709" cy="1939703"/>
          </a:xfrm>
        </p:grpSpPr>
        <p:sp>
          <p:nvSpPr>
            <p:cNvPr id="26" name="TextBox 25">
              <a:extLst>
                <a:ext uri="{FF2B5EF4-FFF2-40B4-BE49-F238E27FC236}">
                  <a16:creationId xmlns:a16="http://schemas.microsoft.com/office/drawing/2014/main" id="{ABC9F2E1-EFA4-4494-B971-99CA69B50441}"/>
                </a:ext>
              </a:extLst>
            </p:cNvPr>
            <p:cNvSpPr txBox="1"/>
            <p:nvPr/>
          </p:nvSpPr>
          <p:spPr>
            <a:xfrm>
              <a:off x="258002" y="2212161"/>
              <a:ext cx="1709688" cy="1398846"/>
            </a:xfrm>
            <a:prstGeom prst="rect">
              <a:avLst/>
            </a:prstGeom>
            <a:noFill/>
          </p:spPr>
          <p:txBody>
            <a:bodyPr wrap="square" rtlCol="0">
              <a:spAutoFit/>
            </a:bodyPr>
            <a:lstStyle/>
            <a:p>
              <a:pPr algn="ctr"/>
              <a:r>
                <a:rPr lang="en-US" altLang="ko-KR" sz="1200" dirty="0">
                  <a:solidFill>
                    <a:schemeClr val="bg1"/>
                  </a:solidFill>
                  <a:cs typeface="Arial" pitchFamily="34" charset="0"/>
                </a:rPr>
                <a:t>A modern, </a:t>
              </a:r>
            </a:p>
            <a:p>
              <a:pPr algn="ctr"/>
              <a:r>
                <a:rPr lang="en-US" altLang="ko-KR" sz="1200" dirty="0">
                  <a:solidFill>
                    <a:schemeClr val="bg1"/>
                  </a:solidFill>
                  <a:cs typeface="Arial" pitchFamily="34" charset="0"/>
                </a:rPr>
                <a:t>multi-cultural </a:t>
              </a:r>
              <a:r>
                <a:rPr lang="en-US" altLang="ko-KR" sz="1200" dirty="0" err="1">
                  <a:solidFill>
                    <a:schemeClr val="bg1"/>
                  </a:solidFill>
                  <a:cs typeface="Arial" pitchFamily="34" charset="0"/>
                </a:rPr>
                <a:t>organisation</a:t>
              </a:r>
              <a:r>
                <a:rPr lang="en-US" altLang="ko-KR" sz="1200" dirty="0">
                  <a:solidFill>
                    <a:schemeClr val="bg1"/>
                  </a:solidFill>
                  <a:cs typeface="Arial" pitchFamily="34" charset="0"/>
                </a:rPr>
                <a:t> that cares about people, the use of data and the planet.</a:t>
              </a:r>
            </a:p>
            <a:p>
              <a:pPr algn="ctr"/>
              <a:endParaRPr lang="ko-KR" altLang="en-US" sz="1200" dirty="0">
                <a:solidFill>
                  <a:schemeClr val="bg1"/>
                </a:solidFill>
                <a:cs typeface="Arial" pitchFamily="34" charset="0"/>
              </a:endParaRPr>
            </a:p>
          </p:txBody>
        </p:sp>
        <p:sp>
          <p:nvSpPr>
            <p:cNvPr id="27" name="TextBox 26">
              <a:extLst>
                <a:ext uri="{FF2B5EF4-FFF2-40B4-BE49-F238E27FC236}">
                  <a16:creationId xmlns:a16="http://schemas.microsoft.com/office/drawing/2014/main" id="{6DB67896-8CAC-47EA-8D35-518240697B1A}"/>
                </a:ext>
              </a:extLst>
            </p:cNvPr>
            <p:cNvSpPr txBox="1"/>
            <p:nvPr/>
          </p:nvSpPr>
          <p:spPr>
            <a:xfrm>
              <a:off x="270023" y="1671304"/>
              <a:ext cx="1709688" cy="341940"/>
            </a:xfrm>
            <a:prstGeom prst="rect">
              <a:avLst/>
            </a:prstGeom>
            <a:noFill/>
          </p:spPr>
          <p:txBody>
            <a:bodyPr wrap="square" rtlCol="0">
              <a:spAutoFit/>
            </a:bodyPr>
            <a:lstStyle/>
            <a:p>
              <a:pPr algn="ctr"/>
              <a:r>
                <a:rPr lang="en-US" altLang="ko-KR" sz="1600" dirty="0">
                  <a:solidFill>
                    <a:schemeClr val="bg1"/>
                  </a:solidFill>
                  <a:latin typeface="Acumin Pro Wide" pitchFamily="34" charset="0"/>
                  <a:cs typeface="Arial" pitchFamily="34" charset="0"/>
                </a:rPr>
                <a:t>#</a:t>
              </a:r>
              <a:r>
                <a:rPr lang="en-US" altLang="ko-KR" sz="1600" dirty="0" err="1">
                  <a:solidFill>
                    <a:schemeClr val="bg1"/>
                  </a:solidFill>
                  <a:latin typeface="Acumin Pro Wide" pitchFamily="34" charset="0"/>
                  <a:cs typeface="Arial" pitchFamily="34" charset="0"/>
                </a:rPr>
                <a:t>remastered</a:t>
              </a:r>
              <a:endParaRPr lang="ko-KR" altLang="en-US" sz="1600" dirty="0">
                <a:solidFill>
                  <a:schemeClr val="bg1"/>
                </a:solidFill>
                <a:latin typeface="Acumin Pro Wide" pitchFamily="34" charset="0"/>
                <a:cs typeface="Arial" pitchFamily="34" charset="0"/>
              </a:endParaRPr>
            </a:p>
          </p:txBody>
        </p:sp>
      </p:grpSp>
      <p:sp>
        <p:nvSpPr>
          <p:cNvPr id="28" name="TextBox 27">
            <a:extLst>
              <a:ext uri="{FF2B5EF4-FFF2-40B4-BE49-F238E27FC236}">
                <a16:creationId xmlns:a16="http://schemas.microsoft.com/office/drawing/2014/main" id="{4F0463BC-3AEF-4917-AA39-DEFCCC2D298A}"/>
              </a:ext>
            </a:extLst>
          </p:cNvPr>
          <p:cNvSpPr txBox="1"/>
          <p:nvPr/>
        </p:nvSpPr>
        <p:spPr>
          <a:xfrm>
            <a:off x="9517210" y="5672611"/>
            <a:ext cx="1512167" cy="369332"/>
          </a:xfrm>
          <a:prstGeom prst="rect">
            <a:avLst/>
          </a:prstGeom>
          <a:noFill/>
        </p:spPr>
        <p:txBody>
          <a:bodyPr wrap="square" rtlCol="0">
            <a:spAutoFit/>
          </a:bodyPr>
          <a:lstStyle/>
          <a:p>
            <a:pPr algn="ctr"/>
            <a:r>
              <a:rPr lang="en-US" altLang="ko-KR" b="1" dirty="0">
                <a:solidFill>
                  <a:schemeClr val="bg1"/>
                </a:solidFill>
                <a:cs typeface="Arial" pitchFamily="34" charset="0"/>
              </a:rPr>
              <a:t>2019</a:t>
            </a:r>
            <a:endParaRPr lang="ko-KR" altLang="en-US" b="1" dirty="0">
              <a:solidFill>
                <a:schemeClr val="bg1"/>
              </a:solidFill>
              <a:cs typeface="Arial" pitchFamily="34" charset="0"/>
            </a:endParaRPr>
          </a:p>
        </p:txBody>
      </p:sp>
      <p:cxnSp>
        <p:nvCxnSpPr>
          <p:cNvPr id="29" name="Straight Connector 8">
            <a:extLst>
              <a:ext uri="{FF2B5EF4-FFF2-40B4-BE49-F238E27FC236}">
                <a16:creationId xmlns:a16="http://schemas.microsoft.com/office/drawing/2014/main" id="{715D6B11-89A9-4849-AE13-D70AC1B108A1}"/>
              </a:ext>
            </a:extLst>
          </p:cNvPr>
          <p:cNvCxnSpPr>
            <a:cxnSpLocks/>
          </p:cNvCxnSpPr>
          <p:nvPr/>
        </p:nvCxnSpPr>
        <p:spPr>
          <a:xfrm>
            <a:off x="887240" y="5245975"/>
            <a:ext cx="10417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oup 68">
            <a:extLst>
              <a:ext uri="{FF2B5EF4-FFF2-40B4-BE49-F238E27FC236}">
                <a16:creationId xmlns:a16="http://schemas.microsoft.com/office/drawing/2014/main" id="{C111603F-BE25-4F8D-808E-0F2CF7E1ADF2}"/>
              </a:ext>
            </a:extLst>
          </p:cNvPr>
          <p:cNvGrpSpPr/>
          <p:nvPr/>
        </p:nvGrpSpPr>
        <p:grpSpPr>
          <a:xfrm>
            <a:off x="1710241" y="5039079"/>
            <a:ext cx="432048" cy="432048"/>
            <a:chOff x="913295" y="4590256"/>
            <a:chExt cx="432048" cy="432048"/>
          </a:xfrm>
        </p:grpSpPr>
        <p:sp>
          <p:nvSpPr>
            <p:cNvPr id="31" name="Oval 53">
              <a:extLst>
                <a:ext uri="{FF2B5EF4-FFF2-40B4-BE49-F238E27FC236}">
                  <a16:creationId xmlns:a16="http://schemas.microsoft.com/office/drawing/2014/main" id="{64583E96-9DFC-4A0D-92AB-C5EDC2807649}"/>
                </a:ext>
              </a:extLst>
            </p:cNvPr>
            <p:cNvSpPr/>
            <p:nvPr/>
          </p:nvSpPr>
          <p:spPr>
            <a:xfrm>
              <a:off x="985303" y="4662264"/>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2" name="Oval 54">
              <a:extLst>
                <a:ext uri="{FF2B5EF4-FFF2-40B4-BE49-F238E27FC236}">
                  <a16:creationId xmlns:a16="http://schemas.microsoft.com/office/drawing/2014/main" id="{7654C550-D6C6-4A61-9AF5-0BB579453B4C}"/>
                </a:ext>
              </a:extLst>
            </p:cNvPr>
            <p:cNvSpPr/>
            <p:nvPr/>
          </p:nvSpPr>
          <p:spPr>
            <a:xfrm>
              <a:off x="913295" y="4590256"/>
              <a:ext cx="432048" cy="432048"/>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33" name="Group 69">
            <a:extLst>
              <a:ext uri="{FF2B5EF4-FFF2-40B4-BE49-F238E27FC236}">
                <a16:creationId xmlns:a16="http://schemas.microsoft.com/office/drawing/2014/main" id="{2B297537-43D5-431E-9BFC-C53DEC59F95D}"/>
              </a:ext>
            </a:extLst>
          </p:cNvPr>
          <p:cNvGrpSpPr/>
          <p:nvPr/>
        </p:nvGrpSpPr>
        <p:grpSpPr>
          <a:xfrm>
            <a:off x="3796998" y="5039079"/>
            <a:ext cx="432048" cy="432048"/>
            <a:chOff x="913295" y="4590256"/>
            <a:chExt cx="432048" cy="432048"/>
          </a:xfrm>
        </p:grpSpPr>
        <p:sp>
          <p:nvSpPr>
            <p:cNvPr id="34" name="Oval 70">
              <a:extLst>
                <a:ext uri="{FF2B5EF4-FFF2-40B4-BE49-F238E27FC236}">
                  <a16:creationId xmlns:a16="http://schemas.microsoft.com/office/drawing/2014/main" id="{E031FF7D-8344-4560-83EC-3E6BCAECE7EC}"/>
                </a:ext>
              </a:extLst>
            </p:cNvPr>
            <p:cNvSpPr/>
            <p:nvPr/>
          </p:nvSpPr>
          <p:spPr>
            <a:xfrm>
              <a:off x="985303" y="4662264"/>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5" name="Oval 71">
              <a:extLst>
                <a:ext uri="{FF2B5EF4-FFF2-40B4-BE49-F238E27FC236}">
                  <a16:creationId xmlns:a16="http://schemas.microsoft.com/office/drawing/2014/main" id="{265E82BE-21BC-498B-94B3-49A4D61FBA6F}"/>
                </a:ext>
              </a:extLst>
            </p:cNvPr>
            <p:cNvSpPr/>
            <p:nvPr/>
          </p:nvSpPr>
          <p:spPr>
            <a:xfrm>
              <a:off x="913295" y="4590256"/>
              <a:ext cx="432048" cy="432048"/>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36" name="Group 72">
            <a:extLst>
              <a:ext uri="{FF2B5EF4-FFF2-40B4-BE49-F238E27FC236}">
                <a16:creationId xmlns:a16="http://schemas.microsoft.com/office/drawing/2014/main" id="{B9EA9318-73F8-4E5D-B598-5FAF94676425}"/>
              </a:ext>
            </a:extLst>
          </p:cNvPr>
          <p:cNvGrpSpPr/>
          <p:nvPr/>
        </p:nvGrpSpPr>
        <p:grpSpPr>
          <a:xfrm>
            <a:off x="5883755" y="5039079"/>
            <a:ext cx="432048" cy="432048"/>
            <a:chOff x="913295" y="4590256"/>
            <a:chExt cx="432048" cy="432048"/>
          </a:xfrm>
        </p:grpSpPr>
        <p:sp>
          <p:nvSpPr>
            <p:cNvPr id="37" name="Oval 73">
              <a:extLst>
                <a:ext uri="{FF2B5EF4-FFF2-40B4-BE49-F238E27FC236}">
                  <a16:creationId xmlns:a16="http://schemas.microsoft.com/office/drawing/2014/main" id="{26E1E6C4-AB6A-4091-A9C9-E0D83B77E9C7}"/>
                </a:ext>
              </a:extLst>
            </p:cNvPr>
            <p:cNvSpPr/>
            <p:nvPr/>
          </p:nvSpPr>
          <p:spPr>
            <a:xfrm>
              <a:off x="985303" y="4662264"/>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8" name="Oval 74">
              <a:extLst>
                <a:ext uri="{FF2B5EF4-FFF2-40B4-BE49-F238E27FC236}">
                  <a16:creationId xmlns:a16="http://schemas.microsoft.com/office/drawing/2014/main" id="{C2CBB820-1AFD-4CC1-BCF3-0AEC51E606A1}"/>
                </a:ext>
              </a:extLst>
            </p:cNvPr>
            <p:cNvSpPr/>
            <p:nvPr/>
          </p:nvSpPr>
          <p:spPr>
            <a:xfrm>
              <a:off x="913295" y="4590256"/>
              <a:ext cx="432048" cy="432048"/>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39" name="Group 75">
            <a:extLst>
              <a:ext uri="{FF2B5EF4-FFF2-40B4-BE49-F238E27FC236}">
                <a16:creationId xmlns:a16="http://schemas.microsoft.com/office/drawing/2014/main" id="{9C8B4048-9493-4DAA-8C5F-353467EA0D59}"/>
              </a:ext>
            </a:extLst>
          </p:cNvPr>
          <p:cNvGrpSpPr/>
          <p:nvPr/>
        </p:nvGrpSpPr>
        <p:grpSpPr>
          <a:xfrm>
            <a:off x="7970512" y="5039079"/>
            <a:ext cx="432048" cy="432048"/>
            <a:chOff x="913295" y="4590256"/>
            <a:chExt cx="432048" cy="432048"/>
          </a:xfrm>
        </p:grpSpPr>
        <p:sp>
          <p:nvSpPr>
            <p:cNvPr id="40" name="Oval 76">
              <a:extLst>
                <a:ext uri="{FF2B5EF4-FFF2-40B4-BE49-F238E27FC236}">
                  <a16:creationId xmlns:a16="http://schemas.microsoft.com/office/drawing/2014/main" id="{11B81E27-E3DF-4438-A75F-EE085396C1D7}"/>
                </a:ext>
              </a:extLst>
            </p:cNvPr>
            <p:cNvSpPr/>
            <p:nvPr/>
          </p:nvSpPr>
          <p:spPr>
            <a:xfrm>
              <a:off x="985303" y="4662264"/>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1" name="Oval 77">
              <a:extLst>
                <a:ext uri="{FF2B5EF4-FFF2-40B4-BE49-F238E27FC236}">
                  <a16:creationId xmlns:a16="http://schemas.microsoft.com/office/drawing/2014/main" id="{E132EA35-C25C-454D-8701-C7961C29A883}"/>
                </a:ext>
              </a:extLst>
            </p:cNvPr>
            <p:cNvSpPr/>
            <p:nvPr/>
          </p:nvSpPr>
          <p:spPr>
            <a:xfrm>
              <a:off x="913295" y="4590256"/>
              <a:ext cx="432048" cy="432048"/>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42" name="Group 78">
            <a:extLst>
              <a:ext uri="{FF2B5EF4-FFF2-40B4-BE49-F238E27FC236}">
                <a16:creationId xmlns:a16="http://schemas.microsoft.com/office/drawing/2014/main" id="{49326E8C-9B95-4EA1-95CB-0D36B4642D45}"/>
              </a:ext>
            </a:extLst>
          </p:cNvPr>
          <p:cNvGrpSpPr/>
          <p:nvPr/>
        </p:nvGrpSpPr>
        <p:grpSpPr>
          <a:xfrm>
            <a:off x="10057269" y="5039079"/>
            <a:ext cx="432048" cy="432048"/>
            <a:chOff x="913295" y="4590256"/>
            <a:chExt cx="432048" cy="432048"/>
          </a:xfrm>
        </p:grpSpPr>
        <p:sp>
          <p:nvSpPr>
            <p:cNvPr id="43" name="Oval 79">
              <a:extLst>
                <a:ext uri="{FF2B5EF4-FFF2-40B4-BE49-F238E27FC236}">
                  <a16:creationId xmlns:a16="http://schemas.microsoft.com/office/drawing/2014/main" id="{AD280998-FD11-4FF5-95C0-545A99E8C167}"/>
                </a:ext>
              </a:extLst>
            </p:cNvPr>
            <p:cNvSpPr/>
            <p:nvPr/>
          </p:nvSpPr>
          <p:spPr>
            <a:xfrm>
              <a:off x="985303" y="4662264"/>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4" name="Oval 80">
              <a:extLst>
                <a:ext uri="{FF2B5EF4-FFF2-40B4-BE49-F238E27FC236}">
                  <a16:creationId xmlns:a16="http://schemas.microsoft.com/office/drawing/2014/main" id="{AFBE63D4-DF9C-4472-8244-18197C3406D4}"/>
                </a:ext>
              </a:extLst>
            </p:cNvPr>
            <p:cNvSpPr/>
            <p:nvPr/>
          </p:nvSpPr>
          <p:spPr>
            <a:xfrm>
              <a:off x="913295" y="4590256"/>
              <a:ext cx="432048" cy="432048"/>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pic>
        <p:nvPicPr>
          <p:cNvPr id="50" name="Picture 49" descr="Globe - no circle.png"/>
          <p:cNvPicPr>
            <a:picLocks noChangeAspect="1"/>
          </p:cNvPicPr>
          <p:nvPr/>
        </p:nvPicPr>
        <p:blipFill>
          <a:blip r:embed="rId2" cstate="print"/>
          <a:stretch>
            <a:fillRect/>
          </a:stretch>
        </p:blipFill>
        <p:spPr>
          <a:xfrm>
            <a:off x="7856540" y="1743728"/>
            <a:ext cx="637105" cy="637105"/>
          </a:xfrm>
          <a:prstGeom prst="rect">
            <a:avLst/>
          </a:prstGeom>
        </p:spPr>
      </p:pic>
      <p:pic>
        <p:nvPicPr>
          <p:cNvPr id="51" name="Picture 50" descr="Container - no circle.png"/>
          <p:cNvPicPr>
            <a:picLocks noChangeAspect="1"/>
          </p:cNvPicPr>
          <p:nvPr/>
        </p:nvPicPr>
        <p:blipFill>
          <a:blip r:embed="rId3" cstate="print"/>
          <a:stretch>
            <a:fillRect/>
          </a:stretch>
        </p:blipFill>
        <p:spPr>
          <a:xfrm>
            <a:off x="1422313" y="1648892"/>
            <a:ext cx="924969" cy="924187"/>
          </a:xfrm>
          <a:prstGeom prst="rect">
            <a:avLst/>
          </a:prstGeom>
        </p:spPr>
      </p:pic>
      <p:pic>
        <p:nvPicPr>
          <p:cNvPr id="52" name="Picture 51" descr="Tech - no circle.png"/>
          <p:cNvPicPr>
            <a:picLocks noChangeAspect="1"/>
          </p:cNvPicPr>
          <p:nvPr/>
        </p:nvPicPr>
        <p:blipFill>
          <a:blip r:embed="rId4" cstate="print"/>
          <a:stretch>
            <a:fillRect/>
          </a:stretch>
        </p:blipFill>
        <p:spPr>
          <a:xfrm>
            <a:off x="9791652" y="1658673"/>
            <a:ext cx="902925" cy="902925"/>
          </a:xfrm>
          <a:prstGeom prst="rect">
            <a:avLst/>
          </a:prstGeom>
        </p:spPr>
      </p:pic>
      <p:pic>
        <p:nvPicPr>
          <p:cNvPr id="53" name="Picture 52" descr="People - no circle.png"/>
          <p:cNvPicPr>
            <a:picLocks noChangeAspect="1"/>
          </p:cNvPicPr>
          <p:nvPr/>
        </p:nvPicPr>
        <p:blipFill>
          <a:blip r:embed="rId5" cstate="print"/>
          <a:stretch>
            <a:fillRect/>
          </a:stretch>
        </p:blipFill>
        <p:spPr>
          <a:xfrm>
            <a:off x="5623700" y="1720698"/>
            <a:ext cx="915325" cy="915325"/>
          </a:xfrm>
          <a:prstGeom prst="rect">
            <a:avLst/>
          </a:prstGeom>
        </p:spPr>
      </p:pic>
      <p:pic>
        <p:nvPicPr>
          <p:cNvPr id="54" name="Picture 53" descr="Puzzle - no circle.png"/>
          <p:cNvPicPr>
            <a:picLocks noChangeAspect="1"/>
          </p:cNvPicPr>
          <p:nvPr/>
        </p:nvPicPr>
        <p:blipFill>
          <a:blip r:embed="rId6" cstate="print"/>
          <a:stretch>
            <a:fillRect/>
          </a:stretch>
        </p:blipFill>
        <p:spPr>
          <a:xfrm>
            <a:off x="3529085" y="1669308"/>
            <a:ext cx="902920" cy="902920"/>
          </a:xfrm>
          <a:prstGeom prst="rect">
            <a:avLst/>
          </a:prstGeom>
        </p:spPr>
      </p:pic>
      <p:sp>
        <p:nvSpPr>
          <p:cNvPr id="55" name="Oval 54"/>
          <p:cNvSpPr/>
          <p:nvPr/>
        </p:nvSpPr>
        <p:spPr>
          <a:xfrm>
            <a:off x="1765003" y="5103631"/>
            <a:ext cx="318977" cy="318976"/>
          </a:xfrm>
          <a:prstGeom prst="ellipse">
            <a:avLst/>
          </a:prstGeom>
          <a:solidFill>
            <a:srgbClr val="E62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3863160" y="5107175"/>
            <a:ext cx="318977" cy="318976"/>
          </a:xfrm>
          <a:prstGeom prst="ellipse">
            <a:avLst/>
          </a:prstGeom>
          <a:solidFill>
            <a:srgbClr val="E62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5940055" y="5100085"/>
            <a:ext cx="318977" cy="318976"/>
          </a:xfrm>
          <a:prstGeom prst="ellipse">
            <a:avLst/>
          </a:prstGeom>
          <a:solidFill>
            <a:srgbClr val="E62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8027580" y="5103630"/>
            <a:ext cx="318977" cy="318976"/>
          </a:xfrm>
          <a:prstGeom prst="ellipse">
            <a:avLst/>
          </a:prstGeom>
          <a:solidFill>
            <a:srgbClr val="E62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p:cNvSpPr/>
          <p:nvPr/>
        </p:nvSpPr>
        <p:spPr>
          <a:xfrm>
            <a:off x="10115106" y="5107173"/>
            <a:ext cx="318977" cy="318976"/>
          </a:xfrm>
          <a:prstGeom prst="ellipse">
            <a:avLst/>
          </a:prstGeom>
          <a:solidFill>
            <a:srgbClr val="E62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24176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3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20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20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30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F5225F66-6317-4AEA-BC79-ECFD172B3A5B}"/>
              </a:ext>
            </a:extLst>
          </p:cNvPr>
          <p:cNvSpPr txBox="1"/>
          <p:nvPr/>
        </p:nvSpPr>
        <p:spPr>
          <a:xfrm>
            <a:off x="631785" y="5032872"/>
            <a:ext cx="5162346" cy="923330"/>
          </a:xfrm>
          <a:prstGeom prst="rect">
            <a:avLst/>
          </a:prstGeom>
          <a:noFill/>
        </p:spPr>
        <p:txBody>
          <a:bodyPr wrap="square" rtlCol="0">
            <a:spAutoFit/>
          </a:bodyPr>
          <a:lstStyle/>
          <a:p>
            <a:r>
              <a:rPr lang="en-US" altLang="ko-KR" dirty="0">
                <a:solidFill>
                  <a:schemeClr val="tx1">
                    <a:lumMod val="75000"/>
                    <a:lumOff val="25000"/>
                  </a:schemeClr>
                </a:solidFill>
                <a:cs typeface="Arial" pitchFamily="34" charset="0"/>
              </a:rPr>
              <a:t>Our multimodal services ensure we can meet the requirements of your supply chain today and in the future.  </a:t>
            </a:r>
            <a:endParaRPr lang="ko-KR" altLang="en-US" dirty="0">
              <a:solidFill>
                <a:schemeClr val="tx1">
                  <a:lumMod val="75000"/>
                  <a:lumOff val="25000"/>
                </a:schemeClr>
              </a:solidFill>
              <a:cs typeface="Arial" pitchFamily="34" charset="0"/>
            </a:endParaRPr>
          </a:p>
        </p:txBody>
      </p:sp>
      <p:sp>
        <p:nvSpPr>
          <p:cNvPr id="20" name="TextBox 19">
            <a:extLst>
              <a:ext uri="{FF2B5EF4-FFF2-40B4-BE49-F238E27FC236}">
                <a16:creationId xmlns:a16="http://schemas.microsoft.com/office/drawing/2014/main" id="{D47B52F8-9CBC-454D-8B99-54BA9D9D949D}"/>
              </a:ext>
            </a:extLst>
          </p:cNvPr>
          <p:cNvSpPr txBox="1"/>
          <p:nvPr/>
        </p:nvSpPr>
        <p:spPr>
          <a:xfrm>
            <a:off x="631785" y="2638476"/>
            <a:ext cx="2643629" cy="2123658"/>
          </a:xfrm>
          <a:prstGeom prst="rect">
            <a:avLst/>
          </a:prstGeom>
          <a:noFill/>
        </p:spPr>
        <p:txBody>
          <a:bodyPr wrap="square" rtlCol="0">
            <a:spAutoFit/>
          </a:bodyPr>
          <a:lstStyle/>
          <a:p>
            <a:r>
              <a:rPr lang="en-US" altLang="ko-KR" sz="4400" b="1" dirty="0">
                <a:solidFill>
                  <a:schemeClr val="tx1">
                    <a:lumMod val="50000"/>
                    <a:lumOff val="50000"/>
                  </a:schemeClr>
                </a:solidFill>
                <a:latin typeface="Acumin Pro" pitchFamily="34" charset="0"/>
                <a:cs typeface="Arial" pitchFamily="34" charset="0"/>
              </a:rPr>
              <a:t>Service</a:t>
            </a:r>
            <a:r>
              <a:rPr lang="en-US" altLang="ko-KR" sz="4400" b="1" dirty="0">
                <a:solidFill>
                  <a:schemeClr val="tx1">
                    <a:lumMod val="75000"/>
                    <a:lumOff val="25000"/>
                  </a:schemeClr>
                </a:solidFill>
                <a:latin typeface="Acumin Pro" pitchFamily="34" charset="0"/>
                <a:cs typeface="Arial" pitchFamily="34" charset="0"/>
              </a:rPr>
              <a:t> </a:t>
            </a:r>
            <a:r>
              <a:rPr lang="en-US" altLang="ko-KR" sz="4400" b="1" dirty="0">
                <a:solidFill>
                  <a:srgbClr val="C8D23C"/>
                </a:solidFill>
                <a:latin typeface="Acumin Pro" pitchFamily="34" charset="0"/>
                <a:cs typeface="Arial" pitchFamily="34" charset="0"/>
              </a:rPr>
              <a:t>Portfolio</a:t>
            </a:r>
          </a:p>
          <a:p>
            <a:r>
              <a:rPr lang="en-US" altLang="ko-KR" sz="4400" b="1" dirty="0">
                <a:solidFill>
                  <a:schemeClr val="tx1">
                    <a:lumMod val="50000"/>
                    <a:lumOff val="50000"/>
                  </a:schemeClr>
                </a:solidFill>
                <a:latin typeface="Acumin Pro" pitchFamily="34" charset="0"/>
                <a:cs typeface="Arial" pitchFamily="34" charset="0"/>
              </a:rPr>
              <a:t>Available</a:t>
            </a:r>
          </a:p>
        </p:txBody>
      </p:sp>
      <p:sp>
        <p:nvSpPr>
          <p:cNvPr id="81" name="TextBox 80">
            <a:extLst>
              <a:ext uri="{FF2B5EF4-FFF2-40B4-BE49-F238E27FC236}">
                <a16:creationId xmlns:a16="http://schemas.microsoft.com/office/drawing/2014/main" id="{D47B52F8-9CBC-454D-8B99-54BA9D9D949D}"/>
              </a:ext>
            </a:extLst>
          </p:cNvPr>
          <p:cNvSpPr txBox="1"/>
          <p:nvPr/>
        </p:nvSpPr>
        <p:spPr>
          <a:xfrm>
            <a:off x="845980" y="1109273"/>
            <a:ext cx="2293994" cy="584775"/>
          </a:xfrm>
          <a:prstGeom prst="rect">
            <a:avLst/>
          </a:prstGeom>
          <a:noFill/>
        </p:spPr>
        <p:txBody>
          <a:bodyPr wrap="square" rtlCol="0">
            <a:spAutoFit/>
          </a:bodyPr>
          <a:lstStyle/>
          <a:p>
            <a:pPr algn="ctr"/>
            <a:r>
              <a:rPr lang="en-US" altLang="ko-KR" sz="3200" b="1" dirty="0">
                <a:solidFill>
                  <a:srgbClr val="C8D23C"/>
                </a:solidFill>
                <a:latin typeface="Acumin Pro Wide" pitchFamily="34" charset="0"/>
                <a:cs typeface="Arial" pitchFamily="34" charset="0"/>
              </a:rPr>
              <a:t>Ocean</a:t>
            </a:r>
          </a:p>
        </p:txBody>
      </p:sp>
      <p:sp>
        <p:nvSpPr>
          <p:cNvPr id="82" name="TextBox 81">
            <a:extLst>
              <a:ext uri="{FF2B5EF4-FFF2-40B4-BE49-F238E27FC236}">
                <a16:creationId xmlns:a16="http://schemas.microsoft.com/office/drawing/2014/main" id="{D47B52F8-9CBC-454D-8B99-54BA9D9D949D}"/>
              </a:ext>
            </a:extLst>
          </p:cNvPr>
          <p:cNvSpPr txBox="1"/>
          <p:nvPr/>
        </p:nvSpPr>
        <p:spPr>
          <a:xfrm>
            <a:off x="3578618" y="3108572"/>
            <a:ext cx="2293994" cy="584775"/>
          </a:xfrm>
          <a:prstGeom prst="rect">
            <a:avLst/>
          </a:prstGeom>
          <a:noFill/>
        </p:spPr>
        <p:txBody>
          <a:bodyPr wrap="square" rtlCol="0">
            <a:spAutoFit/>
          </a:bodyPr>
          <a:lstStyle/>
          <a:p>
            <a:pPr algn="ctr"/>
            <a:r>
              <a:rPr lang="en-US" altLang="ko-KR" sz="3200" b="1" dirty="0">
                <a:solidFill>
                  <a:srgbClr val="C8D23C"/>
                </a:solidFill>
                <a:latin typeface="Acumin Pro Wide" pitchFamily="34" charset="0"/>
                <a:cs typeface="Arial" pitchFamily="34" charset="0"/>
              </a:rPr>
              <a:t>Air</a:t>
            </a:r>
          </a:p>
        </p:txBody>
      </p:sp>
      <p:sp>
        <p:nvSpPr>
          <p:cNvPr id="83" name="TextBox 82">
            <a:extLst>
              <a:ext uri="{FF2B5EF4-FFF2-40B4-BE49-F238E27FC236}">
                <a16:creationId xmlns:a16="http://schemas.microsoft.com/office/drawing/2014/main" id="{D47B52F8-9CBC-454D-8B99-54BA9D9D949D}"/>
              </a:ext>
            </a:extLst>
          </p:cNvPr>
          <p:cNvSpPr txBox="1"/>
          <p:nvPr/>
        </p:nvSpPr>
        <p:spPr>
          <a:xfrm>
            <a:off x="6230677" y="5198416"/>
            <a:ext cx="2424223" cy="584775"/>
          </a:xfrm>
          <a:prstGeom prst="rect">
            <a:avLst/>
          </a:prstGeom>
          <a:noFill/>
        </p:spPr>
        <p:txBody>
          <a:bodyPr wrap="square" rtlCol="0">
            <a:spAutoFit/>
          </a:bodyPr>
          <a:lstStyle/>
          <a:p>
            <a:pPr algn="ctr"/>
            <a:r>
              <a:rPr lang="en-US" altLang="ko-KR" sz="3200" b="1" dirty="0">
                <a:solidFill>
                  <a:srgbClr val="C8D23C"/>
                </a:solidFill>
                <a:latin typeface="Acumin Pro Wide" pitchFamily="34" charset="0"/>
                <a:cs typeface="Arial" pitchFamily="34" charset="0"/>
              </a:rPr>
              <a:t>Fulfilment</a:t>
            </a:r>
          </a:p>
        </p:txBody>
      </p:sp>
      <p:pic>
        <p:nvPicPr>
          <p:cNvPr id="85" name="Picture Placeholder 84" descr="61_Aircraft.jpg"/>
          <p:cNvPicPr>
            <a:picLocks noGrp="1" noChangeAspect="1"/>
          </p:cNvPicPr>
          <p:nvPr>
            <p:ph type="pic" idx="13"/>
          </p:nvPr>
        </p:nvPicPr>
        <p:blipFill>
          <a:blip r:embed="rId2" cstate="print"/>
          <a:srcRect l="4477" r="4477"/>
          <a:stretch>
            <a:fillRect/>
          </a:stretch>
        </p:blipFill>
        <p:spPr/>
      </p:pic>
      <p:pic>
        <p:nvPicPr>
          <p:cNvPr id="19" name="Picture Placeholder 18" descr="Tech 2.jpg"/>
          <p:cNvPicPr>
            <a:picLocks noGrp="1" noChangeAspect="1"/>
          </p:cNvPicPr>
          <p:nvPr>
            <p:ph type="pic" idx="11"/>
          </p:nvPr>
        </p:nvPicPr>
        <p:blipFill>
          <a:blip r:embed="rId3" cstate="print"/>
          <a:srcRect l="4415" r="4415"/>
          <a:stretch>
            <a:fillRect/>
          </a:stretch>
        </p:blipFill>
        <p:spPr/>
      </p:pic>
      <p:pic>
        <p:nvPicPr>
          <p:cNvPr id="22" name="Picture Placeholder 21" descr="Garments 2.jpg"/>
          <p:cNvPicPr>
            <a:picLocks noGrp="1" noChangeAspect="1"/>
          </p:cNvPicPr>
          <p:nvPr>
            <p:ph type="pic" idx="10"/>
          </p:nvPr>
        </p:nvPicPr>
        <p:blipFill>
          <a:blip r:embed="rId4" cstate="print"/>
          <a:srcRect l="4481" r="4481"/>
          <a:stretch>
            <a:fillRect/>
          </a:stretch>
        </p:blipFill>
        <p:spPr/>
      </p:pic>
      <p:pic>
        <p:nvPicPr>
          <p:cNvPr id="26" name="Picture Placeholder 25" descr="Homewares.jpg"/>
          <p:cNvPicPr>
            <a:picLocks noGrp="1" noChangeAspect="1"/>
          </p:cNvPicPr>
          <p:nvPr>
            <p:ph type="pic" idx="1"/>
          </p:nvPr>
        </p:nvPicPr>
        <p:blipFill>
          <a:blip r:embed="rId5" cstate="print"/>
          <a:srcRect l="4537" r="4537"/>
          <a:stretch>
            <a:fillRect/>
          </a:stretch>
        </p:blipFill>
        <p:spPr/>
      </p:pic>
      <p:pic>
        <p:nvPicPr>
          <p:cNvPr id="30" name="Picture Placeholder 29" descr="Multi-Coloured Containers.jpg"/>
          <p:cNvPicPr>
            <a:picLocks noGrp="1" noChangeAspect="1"/>
          </p:cNvPicPr>
          <p:nvPr>
            <p:ph type="pic" idx="15"/>
          </p:nvPr>
        </p:nvPicPr>
        <p:blipFill>
          <a:blip r:embed="rId6" cstate="print"/>
          <a:srcRect l="4257" r="4257"/>
          <a:stretch>
            <a:fillRect/>
          </a:stretch>
        </p:blipFill>
        <p:spPr/>
      </p:pic>
      <p:pic>
        <p:nvPicPr>
          <p:cNvPr id="29" name="Picture Placeholder 28" descr="Toys.jpg"/>
          <p:cNvPicPr>
            <a:picLocks noGrp="1" noChangeAspect="1"/>
          </p:cNvPicPr>
          <p:nvPr>
            <p:ph type="pic" idx="12"/>
          </p:nvPr>
        </p:nvPicPr>
        <p:blipFill>
          <a:blip r:embed="rId7" cstate="print"/>
          <a:srcRect l="4481" r="4481"/>
          <a:stretch>
            <a:fillRect/>
          </a:stretch>
        </p:blipFill>
        <p:spPr/>
      </p:pic>
    </p:spTree>
    <p:extLst>
      <p:ext uri="{BB962C8B-B14F-4D97-AF65-F5344CB8AC3E}">
        <p14:creationId xmlns:p14="http://schemas.microsoft.com/office/powerpoint/2010/main" val="173987068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animEffect transition="in" filter="fade">
                                      <p:cBhvr>
                                        <p:cTn id="7" dur="2000"/>
                                        <p:tgtEl>
                                          <p:spTgt spid="8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
                                            <p:txEl>
                                              <p:pRg st="0" end="0"/>
                                            </p:txEl>
                                          </p:spTgt>
                                        </p:tgtEl>
                                        <p:attrNameLst>
                                          <p:attrName>style.visibility</p:attrName>
                                        </p:attrNameLst>
                                      </p:cBhvr>
                                      <p:to>
                                        <p:strVal val="visible"/>
                                      </p:to>
                                    </p:set>
                                    <p:animEffect transition="in" filter="fade">
                                      <p:cBhvr>
                                        <p:cTn id="10" dur="3000"/>
                                        <p:tgtEl>
                                          <p:spTgt spid="8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
                                            <p:txEl>
                                              <p:pRg st="0" end="0"/>
                                            </p:txEl>
                                          </p:spTgt>
                                        </p:tgtEl>
                                        <p:attrNameLst>
                                          <p:attrName>style.visibility</p:attrName>
                                        </p:attrNameLst>
                                      </p:cBhvr>
                                      <p:to>
                                        <p:strVal val="visible"/>
                                      </p:to>
                                    </p:set>
                                    <p:animEffect transition="in" filter="fade">
                                      <p:cBhvr>
                                        <p:cTn id="13" dur="50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build="allAtOnce"/>
      <p:bldP spid="82" grpId="0" build="allAtOnce"/>
      <p:bldP spid="83" grpId="0" build="allAtOnce"/>
    </p:bldLst>
  </p:timing>
</p:sld>
</file>

<file path=ppt/theme/theme1.xml><?xml version="1.0" encoding="utf-8"?>
<a:theme xmlns:a="http://schemas.openxmlformats.org/drawingml/2006/main" name="Cover and End Slide Master">
  <a:themeElements>
    <a:clrScheme name="Remastered">
      <a:dk1>
        <a:srgbClr val="000000"/>
      </a:dk1>
      <a:lt1>
        <a:sysClr val="window" lastClr="FFFFFF"/>
      </a:lt1>
      <a:dk2>
        <a:srgbClr val="44546A"/>
      </a:dk2>
      <a:lt2>
        <a:srgbClr val="E7E6E6"/>
      </a:lt2>
      <a:accent1>
        <a:srgbClr val="222A35"/>
      </a:accent1>
      <a:accent2>
        <a:srgbClr val="323F4F"/>
      </a:accent2>
      <a:accent3>
        <a:srgbClr val="8496B0"/>
      </a:accent3>
      <a:accent4>
        <a:srgbClr val="ADB9CA"/>
      </a:accent4>
      <a:accent5>
        <a:srgbClr val="ADB9CA"/>
      </a:accent5>
      <a:accent6>
        <a:srgbClr val="D6DCE4"/>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Remastered">
      <a:dk1>
        <a:srgbClr val="000000"/>
      </a:dk1>
      <a:lt1>
        <a:sysClr val="window" lastClr="FFFFFF"/>
      </a:lt1>
      <a:dk2>
        <a:srgbClr val="44546A"/>
      </a:dk2>
      <a:lt2>
        <a:srgbClr val="E7E6E6"/>
      </a:lt2>
      <a:accent1>
        <a:srgbClr val="222A35"/>
      </a:accent1>
      <a:accent2>
        <a:srgbClr val="323F4F"/>
      </a:accent2>
      <a:accent3>
        <a:srgbClr val="8496B0"/>
      </a:accent3>
      <a:accent4>
        <a:srgbClr val="ADB9CA"/>
      </a:accent4>
      <a:accent5>
        <a:srgbClr val="ADB9CA"/>
      </a:accent5>
      <a:accent6>
        <a:srgbClr val="D6DCE4"/>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american-football">
      <a:dk1>
        <a:sysClr val="windowText" lastClr="000000"/>
      </a:dk1>
      <a:lt1>
        <a:sysClr val="window" lastClr="FFFFFF"/>
      </a:lt1>
      <a:dk2>
        <a:srgbClr val="44546A"/>
      </a:dk2>
      <a:lt2>
        <a:srgbClr val="E7E6E6"/>
      </a:lt2>
      <a:accent1>
        <a:srgbClr val="375623"/>
      </a:accent1>
      <a:accent2>
        <a:srgbClr val="538135"/>
      </a:accent2>
      <a:accent3>
        <a:srgbClr val="70AD47"/>
      </a:accent3>
      <a:accent4>
        <a:srgbClr val="375623"/>
      </a:accent4>
      <a:accent5>
        <a:srgbClr val="538135"/>
      </a:accent5>
      <a:accent6>
        <a:srgbClr val="70AD47"/>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19372</TotalTime>
  <Words>995</Words>
  <Application>Microsoft Office PowerPoint</Application>
  <PresentationFormat>Widescreen</PresentationFormat>
  <Paragraphs>125</Paragraphs>
  <Slides>14</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Acumin Pro</vt:lpstr>
      <vt:lpstr>Acumin Pro Thin</vt:lpstr>
      <vt:lpstr>Acumin Pro Wide</vt:lpstr>
      <vt:lpstr>Arial</vt:lpstr>
      <vt:lpstr>Calibri</vt:lpstr>
      <vt:lpstr>Cover and End Slide Master</vt:lpstr>
      <vt:lpstr>Contents Slide Master</vt:lpstr>
      <vt:lpstr>Section Break Slide Master</vt:lpstr>
      <vt:lpstr>International Freight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Andrew</cp:lastModifiedBy>
  <cp:revision>323</cp:revision>
  <dcterms:created xsi:type="dcterms:W3CDTF">2018-04-24T17:14:44Z</dcterms:created>
  <dcterms:modified xsi:type="dcterms:W3CDTF">2020-06-26T09:12:38Z</dcterms:modified>
</cp:coreProperties>
</file>