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38"/>
    <p:sldId id="257" r:id="rId39"/>
    <p:sldId id="258" r:id="rId40"/>
    <p:sldId id="259" r:id="rId41"/>
    <p:sldId id="260" r:id="rId42"/>
    <p:sldId id="261" r:id="rId43"/>
    <p:sldId id="262" r:id="rId44"/>
    <p:sldId id="263" r:id="rId45"/>
  </p:sldIdLst>
  <p:sldSz cx="18288000" cy="10287000"/>
  <p:notesSz cx="6858000" cy="9144000"/>
  <p:embeddedFontLst>
    <p:embeddedFont>
      <p:font typeface="Montserrat Classic" charset="1" panose="00000500000000000000"/>
      <p:regular r:id="rId6"/>
    </p:embeddedFont>
    <p:embeddedFont>
      <p:font typeface="Montserrat Classic Bold" charset="1" panose="00000800000000000000"/>
      <p:regular r:id="rId7"/>
    </p:embeddedFont>
    <p:embeddedFont>
      <p:font typeface="Arimo" charset="1" panose="020B0604020202020204"/>
      <p:regular r:id="rId8"/>
    </p:embeddedFont>
    <p:embeddedFont>
      <p:font typeface="Arimo Bold" charset="1" panose="020B0704020202020204"/>
      <p:regular r:id="rId9"/>
    </p:embeddedFont>
    <p:embeddedFont>
      <p:font typeface="Arimo Italics" charset="1" panose="020B0604020202090204"/>
      <p:regular r:id="rId10"/>
    </p:embeddedFont>
    <p:embeddedFont>
      <p:font typeface="Arimo Bold Italics" charset="1" panose="020B0704020202090204"/>
      <p:regular r:id="rId11"/>
    </p:embeddedFont>
    <p:embeddedFont>
      <p:font typeface="Open Sans" charset="1" panose="020B0606030504020204"/>
      <p:regular r:id="rId12"/>
    </p:embeddedFont>
    <p:embeddedFont>
      <p:font typeface="Open Sans Bold" charset="1" panose="020B0806030504020204"/>
      <p:regular r:id="rId13"/>
    </p:embeddedFont>
    <p:embeddedFont>
      <p:font typeface="Open Sans Italics" charset="1" panose="020B0606030504020204"/>
      <p:regular r:id="rId14"/>
    </p:embeddedFont>
    <p:embeddedFont>
      <p:font typeface="Open Sans Bold Italics" charset="1" panose="020B0806030504020204"/>
      <p:regular r:id="rId15"/>
    </p:embeddedFont>
    <p:embeddedFont>
      <p:font typeface="Open Sans Light" charset="1" panose="020B0306030504020204"/>
      <p:regular r:id="rId16"/>
    </p:embeddedFont>
    <p:embeddedFont>
      <p:font typeface="Open Sans Light Italics" charset="1" panose="020B0306030504020204"/>
      <p:regular r:id="rId17"/>
    </p:embeddedFont>
    <p:embeddedFont>
      <p:font typeface="Open Sans Ultra-Bold" charset="1" panose="00000000000000000000"/>
      <p:regular r:id="rId18"/>
    </p:embeddedFont>
    <p:embeddedFont>
      <p:font typeface="Open Sans Ultra-Bold Italics" charset="1" panose="00000000000000000000"/>
      <p:regular r:id="rId19"/>
    </p:embeddedFont>
    <p:embeddedFont>
      <p:font typeface="Montserrat" charset="1" panose="00000500000000000000"/>
      <p:regular r:id="rId20"/>
    </p:embeddedFont>
    <p:embeddedFont>
      <p:font typeface="Montserrat Bold" charset="1" panose="00000800000000000000"/>
      <p:regular r:id="rId21"/>
    </p:embeddedFont>
    <p:embeddedFont>
      <p:font typeface="Montserrat Italics" charset="1" panose="00000500000000000000"/>
      <p:regular r:id="rId22"/>
    </p:embeddedFont>
    <p:embeddedFont>
      <p:font typeface="Montserrat Bold Italics" charset="1" panose="00000800000000000000"/>
      <p:regular r:id="rId23"/>
    </p:embeddedFont>
    <p:embeddedFont>
      <p:font typeface="Montserrat Thin" charset="1" panose="00000300000000000000"/>
      <p:regular r:id="rId24"/>
    </p:embeddedFont>
    <p:embeddedFont>
      <p:font typeface="Montserrat Thin Italics" charset="1" panose="00000300000000000000"/>
      <p:regular r:id="rId25"/>
    </p:embeddedFont>
    <p:embeddedFont>
      <p:font typeface="Montserrat Extra-Light" charset="1" panose="00000300000000000000"/>
      <p:regular r:id="rId26"/>
    </p:embeddedFont>
    <p:embeddedFont>
      <p:font typeface="Montserrat Extra-Light Italics" charset="1" panose="00000300000000000000"/>
      <p:regular r:id="rId27"/>
    </p:embeddedFont>
    <p:embeddedFont>
      <p:font typeface="Montserrat Light" charset="1" panose="00000400000000000000"/>
      <p:regular r:id="rId28"/>
    </p:embeddedFont>
    <p:embeddedFont>
      <p:font typeface="Montserrat Light Italics" charset="1" panose="00000400000000000000"/>
      <p:regular r:id="rId29"/>
    </p:embeddedFont>
    <p:embeddedFont>
      <p:font typeface="Montserrat Medium" charset="1" panose="00000600000000000000"/>
      <p:regular r:id="rId30"/>
    </p:embeddedFont>
    <p:embeddedFont>
      <p:font typeface="Montserrat Medium Italics" charset="1" panose="00000600000000000000"/>
      <p:regular r:id="rId31"/>
    </p:embeddedFont>
    <p:embeddedFont>
      <p:font typeface="Montserrat Semi-Bold" charset="1" panose="00000700000000000000"/>
      <p:regular r:id="rId32"/>
    </p:embeddedFont>
    <p:embeddedFont>
      <p:font typeface="Montserrat Semi-Bold Italics" charset="1" panose="00000700000000000000"/>
      <p:regular r:id="rId33"/>
    </p:embeddedFont>
    <p:embeddedFont>
      <p:font typeface="Montserrat Ultra-Bold" charset="1" panose="00000900000000000000"/>
      <p:regular r:id="rId34"/>
    </p:embeddedFont>
    <p:embeddedFont>
      <p:font typeface="Montserrat Ultra-Bold Italics" charset="1" panose="00000900000000000000"/>
      <p:regular r:id="rId35"/>
    </p:embeddedFont>
    <p:embeddedFont>
      <p:font typeface="Montserrat Heavy" charset="1" panose="00000A00000000000000"/>
      <p:regular r:id="rId36"/>
    </p:embeddedFont>
    <p:embeddedFont>
      <p:font typeface="Montserrat Heavy Italics" charset="1" panose="00000A00000000000000"/>
      <p:regular r:id="rId3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fonts/font10.fntdata" Type="http://schemas.openxmlformats.org/officeDocument/2006/relationships/font"/><Relationship Id="rId11" Target="fonts/font11.fntdata" Type="http://schemas.openxmlformats.org/officeDocument/2006/relationships/font"/><Relationship Id="rId12" Target="fonts/font12.fntdata" Type="http://schemas.openxmlformats.org/officeDocument/2006/relationships/font"/><Relationship Id="rId13" Target="fonts/font13.fntdata" Type="http://schemas.openxmlformats.org/officeDocument/2006/relationships/font"/><Relationship Id="rId14" Target="fonts/font14.fntdata" Type="http://schemas.openxmlformats.org/officeDocument/2006/relationships/font"/><Relationship Id="rId15" Target="fonts/font15.fntdata" Type="http://schemas.openxmlformats.org/officeDocument/2006/relationships/font"/><Relationship Id="rId16" Target="fonts/font16.fntdata" Type="http://schemas.openxmlformats.org/officeDocument/2006/relationships/font"/><Relationship Id="rId17" Target="fonts/font17.fntdata" Type="http://schemas.openxmlformats.org/officeDocument/2006/relationships/font"/><Relationship Id="rId18" Target="fonts/font18.fntdata" Type="http://schemas.openxmlformats.org/officeDocument/2006/relationships/font"/><Relationship Id="rId19" Target="fonts/font19.fntdata" Type="http://schemas.openxmlformats.org/officeDocument/2006/relationships/font"/><Relationship Id="rId2" Target="presProps.xml" Type="http://schemas.openxmlformats.org/officeDocument/2006/relationships/presProps"/><Relationship Id="rId20" Target="fonts/font20.fntdata" Type="http://schemas.openxmlformats.org/officeDocument/2006/relationships/font"/><Relationship Id="rId21" Target="fonts/font21.fntdata" Type="http://schemas.openxmlformats.org/officeDocument/2006/relationships/font"/><Relationship Id="rId22" Target="fonts/font22.fntdata" Type="http://schemas.openxmlformats.org/officeDocument/2006/relationships/font"/><Relationship Id="rId23" Target="fonts/font23.fntdata" Type="http://schemas.openxmlformats.org/officeDocument/2006/relationships/font"/><Relationship Id="rId24" Target="fonts/font24.fntdata" Type="http://schemas.openxmlformats.org/officeDocument/2006/relationships/font"/><Relationship Id="rId25" Target="fonts/font25.fntdata" Type="http://schemas.openxmlformats.org/officeDocument/2006/relationships/font"/><Relationship Id="rId26" Target="fonts/font26.fntdata" Type="http://schemas.openxmlformats.org/officeDocument/2006/relationships/font"/><Relationship Id="rId27" Target="fonts/font27.fntdata" Type="http://schemas.openxmlformats.org/officeDocument/2006/relationships/font"/><Relationship Id="rId28" Target="fonts/font28.fntdata" Type="http://schemas.openxmlformats.org/officeDocument/2006/relationships/font"/><Relationship Id="rId29" Target="fonts/font29.fntdata" Type="http://schemas.openxmlformats.org/officeDocument/2006/relationships/font"/><Relationship Id="rId3" Target="viewProps.xml" Type="http://schemas.openxmlformats.org/officeDocument/2006/relationships/viewProps"/><Relationship Id="rId30" Target="fonts/font30.fntdata" Type="http://schemas.openxmlformats.org/officeDocument/2006/relationships/font"/><Relationship Id="rId31" Target="fonts/font31.fntdata" Type="http://schemas.openxmlformats.org/officeDocument/2006/relationships/font"/><Relationship Id="rId32" Target="fonts/font32.fntdata" Type="http://schemas.openxmlformats.org/officeDocument/2006/relationships/font"/><Relationship Id="rId33" Target="fonts/font33.fntdata" Type="http://schemas.openxmlformats.org/officeDocument/2006/relationships/font"/><Relationship Id="rId34" Target="fonts/font34.fntdata" Type="http://schemas.openxmlformats.org/officeDocument/2006/relationships/font"/><Relationship Id="rId35" Target="fonts/font35.fntdata" Type="http://schemas.openxmlformats.org/officeDocument/2006/relationships/font"/><Relationship Id="rId36" Target="fonts/font36.fntdata" Type="http://schemas.openxmlformats.org/officeDocument/2006/relationships/font"/><Relationship Id="rId37" Target="fonts/font37.fntdata" Type="http://schemas.openxmlformats.org/officeDocument/2006/relationships/font"/><Relationship Id="rId38" Target="slides/slide1.xml" Type="http://schemas.openxmlformats.org/officeDocument/2006/relationships/slide"/><Relationship Id="rId39" Target="slides/slide2.xml" Type="http://schemas.openxmlformats.org/officeDocument/2006/relationships/slide"/><Relationship Id="rId4" Target="theme/theme1.xml" Type="http://schemas.openxmlformats.org/officeDocument/2006/relationships/theme"/><Relationship Id="rId40" Target="slides/slide3.xml" Type="http://schemas.openxmlformats.org/officeDocument/2006/relationships/slide"/><Relationship Id="rId41" Target="slides/slide4.xml" Type="http://schemas.openxmlformats.org/officeDocument/2006/relationships/slide"/><Relationship Id="rId42" Target="slides/slide5.xml" Type="http://schemas.openxmlformats.org/officeDocument/2006/relationships/slide"/><Relationship Id="rId43" Target="slides/slide6.xml" Type="http://schemas.openxmlformats.org/officeDocument/2006/relationships/slide"/><Relationship Id="rId44" Target="slides/slide7.xml" Type="http://schemas.openxmlformats.org/officeDocument/2006/relationships/slide"/><Relationship Id="rId45" Target="slides/slide8.xml" Type="http://schemas.openxmlformats.org/officeDocument/2006/relationships/slide"/><Relationship Id="rId5" Target="tableStyles.xml" Type="http://schemas.openxmlformats.org/officeDocument/2006/relationships/tableStyles"/><Relationship Id="rId6" Target="fonts/font6.fntdata" Type="http://schemas.openxmlformats.org/officeDocument/2006/relationships/font"/><Relationship Id="rId7" Target="fonts/font7.fntdata" Type="http://schemas.openxmlformats.org/officeDocument/2006/relationships/font"/><Relationship Id="rId8" Target="fonts/font8.fntdata" Type="http://schemas.openxmlformats.org/officeDocument/2006/relationships/font"/><Relationship Id="rId9" Target="fonts/font9.fntdata" Type="http://schemas.openxmlformats.org/officeDocument/2006/relationships/font"/></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5.jpeg" Type="http://schemas.openxmlformats.org/officeDocument/2006/relationships/image"/><Relationship Id="rId7" Target="../media/image6.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png" Type="http://schemas.openxmlformats.org/officeDocument/2006/relationships/image"/><Relationship Id="rId3" Target="../media/image3.png" Type="http://schemas.openxmlformats.org/officeDocument/2006/relationships/image"/><Relationship Id="rId4" Target="../media/image4.svg" Type="http://schemas.openxmlformats.org/officeDocument/2006/relationships/image"/><Relationship Id="rId5" Target="../media/image1.png" Type="http://schemas.openxmlformats.org/officeDocument/2006/relationships/image"/><Relationship Id="rId6" Target="../media/image2.sv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8.jpeg" Type="http://schemas.openxmlformats.org/officeDocument/2006/relationships/image"/><Relationship Id="rId3" Target="../media/image1.png" Type="http://schemas.openxmlformats.org/officeDocument/2006/relationships/image"/><Relationship Id="rId4" Target="../media/image2.svg" Type="http://schemas.openxmlformats.org/officeDocument/2006/relationships/image"/><Relationship Id="rId5" Target="../media/image3.png" Type="http://schemas.openxmlformats.org/officeDocument/2006/relationships/image"/><Relationship Id="rId6" Target="../media/image4.svg" Type="http://schemas.openxmlformats.org/officeDocument/2006/relationships/image"/><Relationship Id="rId7" Target="../media/image9.png" Type="http://schemas.openxmlformats.org/officeDocument/2006/relationships/image"/><Relationship Id="rId8" Target="../media/image10.svg" Type="http://schemas.openxmlformats.org/officeDocument/2006/relationships/image"/><Relationship Id="rId9" Target="../media/image6.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1.jpeg" Type="http://schemas.openxmlformats.org/officeDocument/2006/relationships/image"/><Relationship Id="rId3" Target="../media/image1.png" Type="http://schemas.openxmlformats.org/officeDocument/2006/relationships/image"/><Relationship Id="rId4" Target="../media/image2.svg" Type="http://schemas.openxmlformats.org/officeDocument/2006/relationships/image"/><Relationship Id="rId5" Target="../media/image3.png" Type="http://schemas.openxmlformats.org/officeDocument/2006/relationships/image"/><Relationship Id="rId6" Target="../media/image4.svg" Type="http://schemas.openxmlformats.org/officeDocument/2006/relationships/image"/><Relationship Id="rId7" Target="../media/image12.png" Type="http://schemas.openxmlformats.org/officeDocument/2006/relationships/image"/><Relationship Id="rId8" Target="../media/image13.sv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14.png" Type="http://schemas.openxmlformats.org/officeDocument/2006/relationships/image"/><Relationship Id="rId5" Target="../media/image15.pn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6.jpeg" Type="http://schemas.openxmlformats.org/officeDocument/2006/relationships/image"/><Relationship Id="rId3" Target="../media/image1.png" Type="http://schemas.openxmlformats.org/officeDocument/2006/relationships/image"/><Relationship Id="rId4" Target="../media/image2.svg" Type="http://schemas.openxmlformats.org/officeDocument/2006/relationships/image"/><Relationship Id="rId5" Target="../media/image3.png" Type="http://schemas.openxmlformats.org/officeDocument/2006/relationships/image"/><Relationship Id="rId6" Target="../media/image4.svg" Type="http://schemas.openxmlformats.org/officeDocument/2006/relationships/image"/><Relationship Id="rId7" Target="../media/image6.pn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7.png" Type="http://schemas.openxmlformats.org/officeDocument/2006/relationships/image"/><Relationship Id="rId3" Target="../media/image3.png" Type="http://schemas.openxmlformats.org/officeDocument/2006/relationships/image"/><Relationship Id="rId4" Target="../media/image4.svg" Type="http://schemas.openxmlformats.org/officeDocument/2006/relationships/image"/><Relationship Id="rId5" Target="../media/image1.png" Type="http://schemas.openxmlformats.org/officeDocument/2006/relationships/image"/><Relationship Id="rId6" Target="../media/image2.svg" Type="http://schemas.openxmlformats.org/officeDocument/2006/relationships/image"/><Relationship Id="rId7" Target="../media/image18.jpe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24.png" Type="http://schemas.openxmlformats.org/officeDocument/2006/relationships/image"/><Relationship Id="rId11" Target="../media/image25.svg" Type="http://schemas.openxmlformats.org/officeDocument/2006/relationships/image"/><Relationship Id="rId2" Target="../media/image1.png" Type="http://schemas.openxmlformats.org/officeDocument/2006/relationships/image"/><Relationship Id="rId3" Target="../media/image2.svg" Type="http://schemas.openxmlformats.org/officeDocument/2006/relationships/image"/><Relationship Id="rId4" Target="../media/image6.png" Type="http://schemas.openxmlformats.org/officeDocument/2006/relationships/image"/><Relationship Id="rId5" Target="../media/image19.png" Type="http://schemas.openxmlformats.org/officeDocument/2006/relationships/image"/><Relationship Id="rId6" Target="../media/image20.svg" Type="http://schemas.openxmlformats.org/officeDocument/2006/relationships/image"/><Relationship Id="rId7" Target="../media/image21.jpeg" Type="http://schemas.openxmlformats.org/officeDocument/2006/relationships/image"/><Relationship Id="rId8" Target="../media/image22.png" Type="http://schemas.openxmlformats.org/officeDocument/2006/relationships/image"/><Relationship Id="rId9" Target="../media/image23.sv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222A35"/>
        </a:solidFill>
      </p:bgPr>
    </p:bg>
    <p:spTree>
      <p:nvGrpSpPr>
        <p:cNvPr id="1" name=""/>
        <p:cNvGrpSpPr/>
        <p:nvPr/>
      </p:nvGrpSpPr>
      <p:grpSpPr>
        <a:xfrm>
          <a:off x="0" y="0"/>
          <a:ext cx="0" cy="0"/>
          <a:chOff x="0" y="0"/>
          <a:chExt cx="0" cy="0"/>
        </a:xfrm>
      </p:grpSpPr>
      <p:sp>
        <p:nvSpPr>
          <p:cNvPr name="AutoShape 2" id="2"/>
          <p:cNvSpPr/>
          <p:nvPr/>
        </p:nvSpPr>
        <p:spPr>
          <a:xfrm rot="0">
            <a:off x="15335186" y="0"/>
            <a:ext cx="2952814" cy="10287000"/>
          </a:xfrm>
          <a:prstGeom prst="rect">
            <a:avLst/>
          </a:prstGeom>
          <a:solidFill>
            <a:srgbClr val="222A35"/>
          </a:solidFill>
        </p:spPr>
      </p:sp>
      <p:sp>
        <p:nvSpPr>
          <p:cNvPr name="AutoShape 3" id="3"/>
          <p:cNvSpPr/>
          <p:nvPr/>
        </p:nvSpPr>
        <p:spPr>
          <a:xfrm rot="-5400000">
            <a:off x="3006881" y="5876271"/>
            <a:ext cx="4585973" cy="0"/>
          </a:xfrm>
          <a:prstGeom prst="line">
            <a:avLst/>
          </a:prstGeom>
          <a:ln cap="rnd" w="47625">
            <a:solidFill>
              <a:srgbClr val="EDB425"/>
            </a:solidFill>
            <a:prstDash val="solid"/>
            <a:headEnd type="none" len="sm" w="sm"/>
            <a:tailEnd type="none" len="sm" w="sm"/>
          </a:ln>
        </p:spPr>
      </p:sp>
      <p:grpSp>
        <p:nvGrpSpPr>
          <p:cNvPr name="Group 4" id="4"/>
          <p:cNvGrpSpPr/>
          <p:nvPr/>
        </p:nvGrpSpPr>
        <p:grpSpPr>
          <a:xfrm rot="0">
            <a:off x="14796086" y="8222324"/>
            <a:ext cx="990639" cy="990639"/>
            <a:chOff x="0" y="0"/>
            <a:chExt cx="1913890" cy="1913890"/>
          </a:xfrm>
        </p:grpSpPr>
        <p:sp>
          <p:nvSpPr>
            <p:cNvPr name="Freeform 5" id="5"/>
            <p:cNvSpPr/>
            <p:nvPr/>
          </p:nvSpPr>
          <p:spPr>
            <a:xfrm flipH="false" flipV="false" rot="0">
              <a:off x="0" y="0"/>
              <a:ext cx="1913890" cy="1913890"/>
            </a:xfrm>
            <a:custGeom>
              <a:avLst/>
              <a:gdLst/>
              <a:ahLst/>
              <a:cxnLst/>
              <a:rect r="r" b="b" t="t" l="l"/>
              <a:pathLst>
                <a:path h="1913890" w="1913890">
                  <a:moveTo>
                    <a:pt x="1789430" y="1913890"/>
                  </a:moveTo>
                  <a:lnTo>
                    <a:pt x="124460" y="1913890"/>
                  </a:lnTo>
                  <a:cubicBezTo>
                    <a:pt x="55880" y="1913890"/>
                    <a:pt x="0" y="1858010"/>
                    <a:pt x="0" y="1789430"/>
                  </a:cubicBezTo>
                  <a:lnTo>
                    <a:pt x="0" y="124460"/>
                  </a:lnTo>
                  <a:cubicBezTo>
                    <a:pt x="0" y="55880"/>
                    <a:pt x="55880" y="0"/>
                    <a:pt x="124460" y="0"/>
                  </a:cubicBezTo>
                  <a:lnTo>
                    <a:pt x="1789430" y="0"/>
                  </a:lnTo>
                  <a:cubicBezTo>
                    <a:pt x="1858010" y="0"/>
                    <a:pt x="1913890" y="55880"/>
                    <a:pt x="1913890" y="124460"/>
                  </a:cubicBezTo>
                  <a:lnTo>
                    <a:pt x="1913890" y="1789430"/>
                  </a:lnTo>
                  <a:cubicBezTo>
                    <a:pt x="1913890" y="1858010"/>
                    <a:pt x="1858010" y="1913890"/>
                    <a:pt x="1789430" y="1913890"/>
                  </a:cubicBezTo>
                  <a:close/>
                </a:path>
              </a:pathLst>
            </a:custGeom>
            <a:solidFill>
              <a:srgbClr val="5F7CA7"/>
            </a:solidFill>
          </p:spPr>
        </p:sp>
      </p:grpSp>
      <p:sp>
        <p:nvSpPr>
          <p:cNvPr name="Freeform 6" id="6"/>
          <p:cNvSpPr/>
          <p:nvPr/>
        </p:nvSpPr>
        <p:spPr>
          <a:xfrm flipH="false" flipV="false" rot="0">
            <a:off x="14997875" y="8419781"/>
            <a:ext cx="587059" cy="595724"/>
          </a:xfrm>
          <a:custGeom>
            <a:avLst/>
            <a:gdLst/>
            <a:ahLst/>
            <a:cxnLst/>
            <a:rect r="r" b="b" t="t" l="l"/>
            <a:pathLst>
              <a:path h="595724" w="587059">
                <a:moveTo>
                  <a:pt x="0" y="0"/>
                </a:moveTo>
                <a:lnTo>
                  <a:pt x="587060" y="0"/>
                </a:lnTo>
                <a:lnTo>
                  <a:pt x="587060" y="595725"/>
                </a:lnTo>
                <a:lnTo>
                  <a:pt x="0" y="595725"/>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7" id="7"/>
          <p:cNvSpPr/>
          <p:nvPr/>
        </p:nvSpPr>
        <p:spPr>
          <a:xfrm flipH="false" flipV="false" rot="0">
            <a:off x="0" y="3082523"/>
            <a:ext cx="1028700" cy="1198697"/>
          </a:xfrm>
          <a:custGeom>
            <a:avLst/>
            <a:gdLst/>
            <a:ahLst/>
            <a:cxnLst/>
            <a:rect r="r" b="b" t="t" l="l"/>
            <a:pathLst>
              <a:path h="1198697" w="1028700">
                <a:moveTo>
                  <a:pt x="0" y="0"/>
                </a:moveTo>
                <a:lnTo>
                  <a:pt x="1028700" y="0"/>
                </a:lnTo>
                <a:lnTo>
                  <a:pt x="1028700" y="1198697"/>
                </a:lnTo>
                <a:lnTo>
                  <a:pt x="0" y="1198697"/>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grpSp>
        <p:nvGrpSpPr>
          <p:cNvPr name="Group 8" id="8"/>
          <p:cNvGrpSpPr/>
          <p:nvPr/>
        </p:nvGrpSpPr>
        <p:grpSpPr>
          <a:xfrm rot="0">
            <a:off x="13671354" y="2787222"/>
            <a:ext cx="3848229" cy="1346202"/>
            <a:chOff x="0" y="0"/>
            <a:chExt cx="5471013" cy="1913890"/>
          </a:xfrm>
        </p:grpSpPr>
        <p:sp>
          <p:nvSpPr>
            <p:cNvPr name="Freeform 9" id="9"/>
            <p:cNvSpPr/>
            <p:nvPr/>
          </p:nvSpPr>
          <p:spPr>
            <a:xfrm flipH="false" flipV="false" rot="0">
              <a:off x="0" y="0"/>
              <a:ext cx="5471013" cy="1913890"/>
            </a:xfrm>
            <a:custGeom>
              <a:avLst/>
              <a:gdLst/>
              <a:ahLst/>
              <a:cxnLst/>
              <a:rect r="r" b="b" t="t" l="l"/>
              <a:pathLst>
                <a:path h="1913890" w="5471013">
                  <a:moveTo>
                    <a:pt x="5346553" y="1913890"/>
                  </a:moveTo>
                  <a:lnTo>
                    <a:pt x="124460" y="1913890"/>
                  </a:lnTo>
                  <a:cubicBezTo>
                    <a:pt x="55880" y="1913890"/>
                    <a:pt x="0" y="1858010"/>
                    <a:pt x="0" y="1789430"/>
                  </a:cubicBezTo>
                  <a:lnTo>
                    <a:pt x="0" y="124460"/>
                  </a:lnTo>
                  <a:cubicBezTo>
                    <a:pt x="0" y="55880"/>
                    <a:pt x="55880" y="0"/>
                    <a:pt x="124460" y="0"/>
                  </a:cubicBezTo>
                  <a:lnTo>
                    <a:pt x="5346553" y="0"/>
                  </a:lnTo>
                  <a:cubicBezTo>
                    <a:pt x="5415133" y="0"/>
                    <a:pt x="5471013" y="55880"/>
                    <a:pt x="5471013" y="124460"/>
                  </a:cubicBezTo>
                  <a:lnTo>
                    <a:pt x="5471013" y="1789430"/>
                  </a:lnTo>
                  <a:cubicBezTo>
                    <a:pt x="5471013" y="1858010"/>
                    <a:pt x="5415133" y="1913890"/>
                    <a:pt x="5346553" y="1913890"/>
                  </a:cubicBezTo>
                  <a:close/>
                </a:path>
              </a:pathLst>
            </a:custGeom>
            <a:solidFill>
              <a:srgbClr val="5F7CA7"/>
            </a:solidFill>
          </p:spPr>
        </p:sp>
      </p:grpSp>
      <p:sp>
        <p:nvSpPr>
          <p:cNvPr name="AutoShape 10" id="10"/>
          <p:cNvSpPr/>
          <p:nvPr/>
        </p:nvSpPr>
        <p:spPr>
          <a:xfrm>
            <a:off x="-469288" y="3554030"/>
            <a:ext cx="14140642" cy="0"/>
          </a:xfrm>
          <a:prstGeom prst="line">
            <a:avLst/>
          </a:prstGeom>
          <a:ln cap="rnd" w="47625">
            <a:solidFill>
              <a:srgbClr val="5F7CA7"/>
            </a:solidFill>
            <a:prstDash val="solid"/>
            <a:headEnd type="none" len="sm" w="sm"/>
            <a:tailEnd type="none" len="sm" w="sm"/>
          </a:ln>
        </p:spPr>
      </p:sp>
      <p:sp>
        <p:nvSpPr>
          <p:cNvPr name="Freeform 11" id="11"/>
          <p:cNvSpPr/>
          <p:nvPr/>
        </p:nvSpPr>
        <p:spPr>
          <a:xfrm flipH="false" flipV="false" rot="0">
            <a:off x="-37555" y="0"/>
            <a:ext cx="13277177" cy="10287000"/>
          </a:xfrm>
          <a:custGeom>
            <a:avLst/>
            <a:gdLst/>
            <a:ahLst/>
            <a:cxnLst/>
            <a:rect r="r" b="b" t="t" l="l"/>
            <a:pathLst>
              <a:path h="10287000" w="13277177">
                <a:moveTo>
                  <a:pt x="0" y="0"/>
                </a:moveTo>
                <a:lnTo>
                  <a:pt x="13277176" y="0"/>
                </a:lnTo>
                <a:lnTo>
                  <a:pt x="13277176" y="10287000"/>
                </a:lnTo>
                <a:lnTo>
                  <a:pt x="0" y="10287000"/>
                </a:lnTo>
                <a:lnTo>
                  <a:pt x="0" y="0"/>
                </a:lnTo>
                <a:close/>
              </a:path>
            </a:pathLst>
          </a:custGeom>
          <a:blipFill>
            <a:blip r:embed="rId6">
              <a:alphaModFix amt="51000"/>
            </a:blip>
            <a:stretch>
              <a:fillRect l="-8036" t="0" r="-8036" b="0"/>
            </a:stretch>
          </a:blipFill>
        </p:spPr>
      </p:sp>
      <p:sp>
        <p:nvSpPr>
          <p:cNvPr name="Freeform 12" id="12"/>
          <p:cNvSpPr/>
          <p:nvPr/>
        </p:nvSpPr>
        <p:spPr>
          <a:xfrm flipH="false" flipV="false" rot="0">
            <a:off x="514350" y="268490"/>
            <a:ext cx="8211308" cy="3075819"/>
          </a:xfrm>
          <a:custGeom>
            <a:avLst/>
            <a:gdLst/>
            <a:ahLst/>
            <a:cxnLst/>
            <a:rect r="r" b="b" t="t" l="l"/>
            <a:pathLst>
              <a:path h="3075819" w="8211308">
                <a:moveTo>
                  <a:pt x="0" y="0"/>
                </a:moveTo>
                <a:lnTo>
                  <a:pt x="8211308" y="0"/>
                </a:lnTo>
                <a:lnTo>
                  <a:pt x="8211308" y="3075820"/>
                </a:lnTo>
                <a:lnTo>
                  <a:pt x="0" y="3075820"/>
                </a:lnTo>
                <a:lnTo>
                  <a:pt x="0" y="0"/>
                </a:lnTo>
                <a:close/>
              </a:path>
            </a:pathLst>
          </a:custGeom>
          <a:blipFill>
            <a:blip r:embed="rId7"/>
            <a:stretch>
              <a:fillRect l="0" t="0" r="0" b="0"/>
            </a:stretch>
          </a:blipFill>
        </p:spPr>
      </p:sp>
      <p:sp>
        <p:nvSpPr>
          <p:cNvPr name="TextBox 13" id="13"/>
          <p:cNvSpPr txBox="true"/>
          <p:nvPr/>
        </p:nvSpPr>
        <p:spPr>
          <a:xfrm rot="0">
            <a:off x="6038809" y="5171395"/>
            <a:ext cx="8115300" cy="1034415"/>
          </a:xfrm>
          <a:prstGeom prst="rect">
            <a:avLst/>
          </a:prstGeom>
        </p:spPr>
        <p:txBody>
          <a:bodyPr anchor="t" rtlCol="false" tIns="0" lIns="0" bIns="0" rIns="0">
            <a:spAutoFit/>
          </a:bodyPr>
          <a:lstStyle/>
          <a:p>
            <a:pPr>
              <a:lnSpc>
                <a:spcPts val="7920"/>
              </a:lnSpc>
            </a:pPr>
            <a:r>
              <a:rPr lang="en-US" sz="7200">
                <a:solidFill>
                  <a:srgbClr val="FFFFFF"/>
                </a:solidFill>
                <a:latin typeface="Montserrat Classic Bold"/>
              </a:rPr>
              <a:t>IMMEX</a:t>
            </a:r>
          </a:p>
        </p:txBody>
      </p:sp>
      <p:sp>
        <p:nvSpPr>
          <p:cNvPr name="TextBox 14" id="14"/>
          <p:cNvSpPr txBox="true"/>
          <p:nvPr/>
        </p:nvSpPr>
        <p:spPr>
          <a:xfrm rot="0">
            <a:off x="6038809" y="6262960"/>
            <a:ext cx="8115300" cy="1034415"/>
          </a:xfrm>
          <a:prstGeom prst="rect">
            <a:avLst/>
          </a:prstGeom>
        </p:spPr>
        <p:txBody>
          <a:bodyPr anchor="t" rtlCol="false" tIns="0" lIns="0" bIns="0" rIns="0">
            <a:spAutoFit/>
          </a:bodyPr>
          <a:lstStyle/>
          <a:p>
            <a:pPr>
              <a:lnSpc>
                <a:spcPts val="7920"/>
              </a:lnSpc>
            </a:pPr>
            <a:r>
              <a:rPr lang="en-US" sz="7200">
                <a:solidFill>
                  <a:srgbClr val="EDB425"/>
                </a:solidFill>
                <a:latin typeface="Montserrat Classic"/>
              </a:rPr>
              <a:t>PROGRAM </a:t>
            </a:r>
          </a:p>
        </p:txBody>
      </p:sp>
      <p:sp>
        <p:nvSpPr>
          <p:cNvPr name="TextBox 15" id="15"/>
          <p:cNvSpPr txBox="true"/>
          <p:nvPr/>
        </p:nvSpPr>
        <p:spPr>
          <a:xfrm rot="0">
            <a:off x="6038809" y="3919270"/>
            <a:ext cx="4427364" cy="495300"/>
          </a:xfrm>
          <a:prstGeom prst="rect">
            <a:avLst/>
          </a:prstGeom>
        </p:spPr>
        <p:txBody>
          <a:bodyPr anchor="t" rtlCol="false" tIns="0" lIns="0" bIns="0" rIns="0">
            <a:spAutoFit/>
          </a:bodyPr>
          <a:lstStyle/>
          <a:p>
            <a:pPr>
              <a:lnSpc>
                <a:spcPts val="3959"/>
              </a:lnSpc>
            </a:pPr>
            <a:r>
              <a:rPr lang="en-US" sz="3299">
                <a:solidFill>
                  <a:srgbClr val="FFFFFF"/>
                </a:solidFill>
                <a:latin typeface="Montserrat"/>
              </a:rPr>
              <a:t>Introducing</a:t>
            </a:r>
          </a:p>
        </p:txBody>
      </p:sp>
      <p:sp>
        <p:nvSpPr>
          <p:cNvPr name="TextBox 16" id="16"/>
          <p:cNvSpPr txBox="true"/>
          <p:nvPr/>
        </p:nvSpPr>
        <p:spPr>
          <a:xfrm rot="0">
            <a:off x="6038809" y="7870363"/>
            <a:ext cx="5952598" cy="322707"/>
          </a:xfrm>
          <a:prstGeom prst="rect">
            <a:avLst/>
          </a:prstGeom>
        </p:spPr>
        <p:txBody>
          <a:bodyPr anchor="t" rtlCol="false" tIns="0" lIns="0" bIns="0" rIns="0">
            <a:spAutoFit/>
          </a:bodyPr>
          <a:lstStyle/>
          <a:p>
            <a:pPr>
              <a:lnSpc>
                <a:spcPts val="2604"/>
              </a:lnSpc>
            </a:pPr>
            <a:r>
              <a:rPr lang="en-US" sz="2100">
                <a:solidFill>
                  <a:srgbClr val="FFFFFF"/>
                </a:solidFill>
                <a:latin typeface="Montserrat"/>
              </a:rPr>
              <a:t> https://cargoquin.com/es/3plservices </a:t>
            </a:r>
          </a:p>
        </p:txBody>
      </p:sp>
      <p:sp>
        <p:nvSpPr>
          <p:cNvPr name="TextBox 17" id="17"/>
          <p:cNvSpPr txBox="true"/>
          <p:nvPr/>
        </p:nvSpPr>
        <p:spPr>
          <a:xfrm rot="-5400000">
            <a:off x="1968645" y="5205371"/>
            <a:ext cx="4615227" cy="1360170"/>
          </a:xfrm>
          <a:prstGeom prst="rect">
            <a:avLst/>
          </a:prstGeom>
        </p:spPr>
        <p:txBody>
          <a:bodyPr anchor="t" rtlCol="false" tIns="0" lIns="0" bIns="0" rIns="0">
            <a:spAutoFit/>
          </a:bodyPr>
          <a:lstStyle/>
          <a:p>
            <a:pPr algn="ctr">
              <a:lnSpc>
                <a:spcPts val="10560"/>
              </a:lnSpc>
            </a:pPr>
            <a:r>
              <a:rPr lang="en-US" sz="9600">
                <a:solidFill>
                  <a:srgbClr val="FFFFFF"/>
                </a:solidFill>
                <a:latin typeface="Montserrat Semi-Bold"/>
              </a:rPr>
              <a:t>2024</a:t>
            </a:r>
          </a:p>
        </p:txBody>
      </p:sp>
      <p:sp>
        <p:nvSpPr>
          <p:cNvPr name="TextBox 18" id="18"/>
          <p:cNvSpPr txBox="true"/>
          <p:nvPr/>
        </p:nvSpPr>
        <p:spPr>
          <a:xfrm rot="0">
            <a:off x="13563471" y="2866345"/>
            <a:ext cx="3400522" cy="1123950"/>
          </a:xfrm>
          <a:prstGeom prst="rect">
            <a:avLst/>
          </a:prstGeom>
        </p:spPr>
        <p:txBody>
          <a:bodyPr anchor="t" rtlCol="false" tIns="0" lIns="0" bIns="0" rIns="0">
            <a:spAutoFit/>
          </a:bodyPr>
          <a:lstStyle/>
          <a:p>
            <a:pPr algn="r">
              <a:lnSpc>
                <a:spcPts val="4439"/>
              </a:lnSpc>
            </a:pPr>
            <a:r>
              <a:rPr lang="en-US" sz="3699">
                <a:solidFill>
                  <a:srgbClr val="FFFFFF"/>
                </a:solidFill>
                <a:latin typeface="Montserrat Bold"/>
              </a:rPr>
              <a:t>GLA 2024 </a:t>
            </a:r>
          </a:p>
          <a:p>
            <a:pPr algn="r">
              <a:lnSpc>
                <a:spcPts val="4439"/>
              </a:lnSpc>
            </a:pPr>
            <a:r>
              <a:rPr lang="en-US" sz="3699">
                <a:solidFill>
                  <a:srgbClr val="FFFFFF"/>
                </a:solidFill>
                <a:latin typeface="Montserrat Bold"/>
              </a:rPr>
              <a:t>MEETING</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AutoShape 2" id="2"/>
          <p:cNvSpPr/>
          <p:nvPr/>
        </p:nvSpPr>
        <p:spPr>
          <a:xfrm rot="0">
            <a:off x="0" y="0"/>
            <a:ext cx="7984942" cy="10287000"/>
          </a:xfrm>
          <a:prstGeom prst="rect">
            <a:avLst/>
          </a:prstGeom>
          <a:solidFill>
            <a:srgbClr val="222A35"/>
          </a:solidFill>
        </p:spPr>
      </p:sp>
      <p:grpSp>
        <p:nvGrpSpPr>
          <p:cNvPr name="Group 3" id="3"/>
          <p:cNvGrpSpPr/>
          <p:nvPr/>
        </p:nvGrpSpPr>
        <p:grpSpPr>
          <a:xfrm rot="0">
            <a:off x="7984942" y="-72062"/>
            <a:ext cx="12937375" cy="2201525"/>
            <a:chOff x="0" y="0"/>
            <a:chExt cx="11247074" cy="1913890"/>
          </a:xfrm>
        </p:grpSpPr>
        <p:sp>
          <p:nvSpPr>
            <p:cNvPr name="Freeform 4" id="4"/>
            <p:cNvSpPr/>
            <p:nvPr/>
          </p:nvSpPr>
          <p:spPr>
            <a:xfrm flipH="false" flipV="false" rot="0">
              <a:off x="0" y="0"/>
              <a:ext cx="11247074" cy="1913890"/>
            </a:xfrm>
            <a:custGeom>
              <a:avLst/>
              <a:gdLst/>
              <a:ahLst/>
              <a:cxnLst/>
              <a:rect r="r" b="b" t="t" l="l"/>
              <a:pathLst>
                <a:path h="1913890" w="11247074">
                  <a:moveTo>
                    <a:pt x="0" y="0"/>
                  </a:moveTo>
                  <a:lnTo>
                    <a:pt x="11247074" y="0"/>
                  </a:lnTo>
                  <a:lnTo>
                    <a:pt x="11247074" y="1913890"/>
                  </a:lnTo>
                  <a:lnTo>
                    <a:pt x="0" y="1913890"/>
                  </a:lnTo>
                  <a:close/>
                </a:path>
              </a:pathLst>
            </a:custGeom>
            <a:solidFill>
              <a:srgbClr val="5F7CA7"/>
            </a:solidFill>
          </p:spPr>
        </p:sp>
      </p:grpSp>
      <p:grpSp>
        <p:nvGrpSpPr>
          <p:cNvPr name="Group 5" id="5"/>
          <p:cNvGrpSpPr/>
          <p:nvPr/>
        </p:nvGrpSpPr>
        <p:grpSpPr>
          <a:xfrm rot="0">
            <a:off x="4864920" y="489656"/>
            <a:ext cx="3926559" cy="9576590"/>
            <a:chOff x="0" y="0"/>
            <a:chExt cx="4536200" cy="11063458"/>
          </a:xfrm>
        </p:grpSpPr>
        <p:sp>
          <p:nvSpPr>
            <p:cNvPr name="Freeform 6" id="6"/>
            <p:cNvSpPr/>
            <p:nvPr/>
          </p:nvSpPr>
          <p:spPr>
            <a:xfrm flipH="false" flipV="false" rot="0">
              <a:off x="0" y="0"/>
              <a:ext cx="4536200" cy="11063458"/>
            </a:xfrm>
            <a:custGeom>
              <a:avLst/>
              <a:gdLst/>
              <a:ahLst/>
              <a:cxnLst/>
              <a:rect r="r" b="b" t="t" l="l"/>
              <a:pathLst>
                <a:path h="11063458" w="4536200">
                  <a:moveTo>
                    <a:pt x="0" y="10502910"/>
                  </a:moveTo>
                  <a:lnTo>
                    <a:pt x="0" y="560549"/>
                  </a:lnTo>
                  <a:cubicBezTo>
                    <a:pt x="0" y="250772"/>
                    <a:pt x="154231" y="0"/>
                    <a:pt x="344751" y="0"/>
                  </a:cubicBezTo>
                  <a:lnTo>
                    <a:pt x="4191448" y="0"/>
                  </a:lnTo>
                  <a:cubicBezTo>
                    <a:pt x="4381969" y="0"/>
                    <a:pt x="4536200" y="252247"/>
                    <a:pt x="4536200" y="560549"/>
                  </a:cubicBezTo>
                  <a:lnTo>
                    <a:pt x="4536200" y="10502910"/>
                  </a:lnTo>
                  <a:cubicBezTo>
                    <a:pt x="4536200" y="10812687"/>
                    <a:pt x="4381969" y="11063458"/>
                    <a:pt x="4191448" y="11063458"/>
                  </a:cubicBezTo>
                  <a:lnTo>
                    <a:pt x="344751" y="11063458"/>
                  </a:lnTo>
                  <a:cubicBezTo>
                    <a:pt x="155138" y="11063458"/>
                    <a:pt x="0" y="10812687"/>
                    <a:pt x="0" y="10502910"/>
                  </a:cubicBezTo>
                  <a:close/>
                </a:path>
              </a:pathLst>
            </a:custGeom>
            <a:blipFill>
              <a:blip r:embed="rId2"/>
              <a:stretch>
                <a:fillRect l="-133383" t="0" r="-133383" b="0"/>
              </a:stretch>
            </a:blipFill>
          </p:spPr>
        </p:sp>
      </p:grpSp>
      <p:sp>
        <p:nvSpPr>
          <p:cNvPr name="AutoShape 7" id="7"/>
          <p:cNvSpPr/>
          <p:nvPr/>
        </p:nvSpPr>
        <p:spPr>
          <a:xfrm>
            <a:off x="268357" y="3515938"/>
            <a:ext cx="1140923" cy="6780"/>
          </a:xfrm>
          <a:prstGeom prst="line">
            <a:avLst/>
          </a:prstGeom>
          <a:ln cap="rnd" w="47625">
            <a:solidFill>
              <a:srgbClr val="EDB425"/>
            </a:solidFill>
            <a:prstDash val="solid"/>
            <a:headEnd type="none" len="sm" w="sm"/>
            <a:tailEnd type="none" len="sm" w="sm"/>
          </a:ln>
        </p:spPr>
      </p:sp>
      <p:sp>
        <p:nvSpPr>
          <p:cNvPr name="Freeform 8" id="8"/>
          <p:cNvSpPr/>
          <p:nvPr/>
        </p:nvSpPr>
        <p:spPr>
          <a:xfrm flipH="false" flipV="false" rot="5400000">
            <a:off x="1084953" y="9173301"/>
            <a:ext cx="1028700" cy="1198697"/>
          </a:xfrm>
          <a:custGeom>
            <a:avLst/>
            <a:gdLst/>
            <a:ahLst/>
            <a:cxnLst/>
            <a:rect r="r" b="b" t="t" l="l"/>
            <a:pathLst>
              <a:path h="1198697" w="1028700">
                <a:moveTo>
                  <a:pt x="0" y="0"/>
                </a:moveTo>
                <a:lnTo>
                  <a:pt x="1028700" y="0"/>
                </a:lnTo>
                <a:lnTo>
                  <a:pt x="1028700" y="1198698"/>
                </a:lnTo>
                <a:lnTo>
                  <a:pt x="0" y="1198698"/>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grpSp>
        <p:nvGrpSpPr>
          <p:cNvPr name="Group 9" id="9"/>
          <p:cNvGrpSpPr/>
          <p:nvPr/>
        </p:nvGrpSpPr>
        <p:grpSpPr>
          <a:xfrm rot="0">
            <a:off x="17297361" y="9296361"/>
            <a:ext cx="990639" cy="990639"/>
            <a:chOff x="0" y="0"/>
            <a:chExt cx="1913890" cy="1913890"/>
          </a:xfrm>
        </p:grpSpPr>
        <p:sp>
          <p:nvSpPr>
            <p:cNvPr name="Freeform 10" id="10"/>
            <p:cNvSpPr/>
            <p:nvPr/>
          </p:nvSpPr>
          <p:spPr>
            <a:xfrm flipH="false" flipV="false" rot="0">
              <a:off x="0" y="0"/>
              <a:ext cx="1913890" cy="1913890"/>
            </a:xfrm>
            <a:custGeom>
              <a:avLst/>
              <a:gdLst/>
              <a:ahLst/>
              <a:cxnLst/>
              <a:rect r="r" b="b" t="t" l="l"/>
              <a:pathLst>
                <a:path h="1913890" w="1913890">
                  <a:moveTo>
                    <a:pt x="1789430" y="1913890"/>
                  </a:moveTo>
                  <a:lnTo>
                    <a:pt x="124460" y="1913890"/>
                  </a:lnTo>
                  <a:cubicBezTo>
                    <a:pt x="55880" y="1913890"/>
                    <a:pt x="0" y="1858010"/>
                    <a:pt x="0" y="1789430"/>
                  </a:cubicBezTo>
                  <a:lnTo>
                    <a:pt x="0" y="124460"/>
                  </a:lnTo>
                  <a:cubicBezTo>
                    <a:pt x="0" y="55880"/>
                    <a:pt x="55880" y="0"/>
                    <a:pt x="124460" y="0"/>
                  </a:cubicBezTo>
                  <a:lnTo>
                    <a:pt x="1789430" y="0"/>
                  </a:lnTo>
                  <a:cubicBezTo>
                    <a:pt x="1858010" y="0"/>
                    <a:pt x="1913890" y="55880"/>
                    <a:pt x="1913890" y="124460"/>
                  </a:cubicBezTo>
                  <a:lnTo>
                    <a:pt x="1913890" y="1789430"/>
                  </a:lnTo>
                  <a:cubicBezTo>
                    <a:pt x="1913890" y="1858010"/>
                    <a:pt x="1858010" y="1913890"/>
                    <a:pt x="1789430" y="1913890"/>
                  </a:cubicBezTo>
                  <a:close/>
                </a:path>
              </a:pathLst>
            </a:custGeom>
            <a:solidFill>
              <a:srgbClr val="5F7CA7"/>
            </a:solidFill>
          </p:spPr>
        </p:sp>
      </p:grpSp>
      <p:sp>
        <p:nvSpPr>
          <p:cNvPr name="Freeform 11" id="11"/>
          <p:cNvSpPr/>
          <p:nvPr/>
        </p:nvSpPr>
        <p:spPr>
          <a:xfrm flipH="false" flipV="false" rot="0">
            <a:off x="17499151" y="9493818"/>
            <a:ext cx="587059" cy="595724"/>
          </a:xfrm>
          <a:custGeom>
            <a:avLst/>
            <a:gdLst/>
            <a:ahLst/>
            <a:cxnLst/>
            <a:rect r="r" b="b" t="t" l="l"/>
            <a:pathLst>
              <a:path h="595724" w="587059">
                <a:moveTo>
                  <a:pt x="0" y="0"/>
                </a:moveTo>
                <a:lnTo>
                  <a:pt x="587059" y="0"/>
                </a:lnTo>
                <a:lnTo>
                  <a:pt x="587059" y="595725"/>
                </a:lnTo>
                <a:lnTo>
                  <a:pt x="0" y="595725"/>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2" id="12"/>
          <p:cNvSpPr/>
          <p:nvPr/>
        </p:nvSpPr>
        <p:spPr>
          <a:xfrm flipH="false" flipV="false" rot="5400000">
            <a:off x="-113744" y="-109692"/>
            <a:ext cx="1028700" cy="1198697"/>
          </a:xfrm>
          <a:custGeom>
            <a:avLst/>
            <a:gdLst/>
            <a:ahLst/>
            <a:cxnLst/>
            <a:rect r="r" b="b" t="t" l="l"/>
            <a:pathLst>
              <a:path h="1198697" w="1028700">
                <a:moveTo>
                  <a:pt x="0" y="0"/>
                </a:moveTo>
                <a:lnTo>
                  <a:pt x="1028700" y="0"/>
                </a:lnTo>
                <a:lnTo>
                  <a:pt x="1028700" y="1198697"/>
                </a:lnTo>
                <a:lnTo>
                  <a:pt x="0" y="1198697"/>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grpSp>
        <p:nvGrpSpPr>
          <p:cNvPr name="Group 13" id="13"/>
          <p:cNvGrpSpPr/>
          <p:nvPr/>
        </p:nvGrpSpPr>
        <p:grpSpPr>
          <a:xfrm rot="0">
            <a:off x="-1308073" y="6935435"/>
            <a:ext cx="6592825" cy="2209419"/>
            <a:chOff x="0" y="0"/>
            <a:chExt cx="1736382" cy="581905"/>
          </a:xfrm>
        </p:grpSpPr>
        <p:sp>
          <p:nvSpPr>
            <p:cNvPr name="Freeform 14" id="14"/>
            <p:cNvSpPr/>
            <p:nvPr/>
          </p:nvSpPr>
          <p:spPr>
            <a:xfrm flipH="false" flipV="false" rot="0">
              <a:off x="0" y="0"/>
              <a:ext cx="1736382" cy="581905"/>
            </a:xfrm>
            <a:custGeom>
              <a:avLst/>
              <a:gdLst/>
              <a:ahLst/>
              <a:cxnLst/>
              <a:rect r="r" b="b" t="t" l="l"/>
              <a:pathLst>
                <a:path h="581905" w="1736382">
                  <a:moveTo>
                    <a:pt x="59889" y="0"/>
                  </a:moveTo>
                  <a:lnTo>
                    <a:pt x="1676493" y="0"/>
                  </a:lnTo>
                  <a:cubicBezTo>
                    <a:pt x="1709569" y="0"/>
                    <a:pt x="1736382" y="26813"/>
                    <a:pt x="1736382" y="59889"/>
                  </a:cubicBezTo>
                  <a:lnTo>
                    <a:pt x="1736382" y="522016"/>
                  </a:lnTo>
                  <a:cubicBezTo>
                    <a:pt x="1736382" y="537899"/>
                    <a:pt x="1730072" y="553132"/>
                    <a:pt x="1718841" y="564363"/>
                  </a:cubicBezTo>
                  <a:cubicBezTo>
                    <a:pt x="1707609" y="575595"/>
                    <a:pt x="1692376" y="581905"/>
                    <a:pt x="1676493" y="581905"/>
                  </a:cubicBezTo>
                  <a:lnTo>
                    <a:pt x="59889" y="581905"/>
                  </a:lnTo>
                  <a:cubicBezTo>
                    <a:pt x="44005" y="581905"/>
                    <a:pt x="28772" y="575595"/>
                    <a:pt x="17541" y="564363"/>
                  </a:cubicBezTo>
                  <a:cubicBezTo>
                    <a:pt x="6310" y="553132"/>
                    <a:pt x="0" y="537899"/>
                    <a:pt x="0" y="522016"/>
                  </a:cubicBezTo>
                  <a:lnTo>
                    <a:pt x="0" y="59889"/>
                  </a:lnTo>
                  <a:cubicBezTo>
                    <a:pt x="0" y="44005"/>
                    <a:pt x="6310" y="28772"/>
                    <a:pt x="17541" y="17541"/>
                  </a:cubicBezTo>
                  <a:cubicBezTo>
                    <a:pt x="28772" y="6310"/>
                    <a:pt x="44005" y="0"/>
                    <a:pt x="59889" y="0"/>
                  </a:cubicBezTo>
                  <a:close/>
                </a:path>
              </a:pathLst>
            </a:custGeom>
            <a:solidFill>
              <a:srgbClr val="5F7CA7"/>
            </a:solidFill>
          </p:spPr>
        </p:sp>
        <p:sp>
          <p:nvSpPr>
            <p:cNvPr name="TextBox 15" id="15"/>
            <p:cNvSpPr txBox="true"/>
            <p:nvPr/>
          </p:nvSpPr>
          <p:spPr>
            <a:xfrm>
              <a:off x="0" y="-38100"/>
              <a:ext cx="1736382" cy="620005"/>
            </a:xfrm>
            <a:prstGeom prst="rect">
              <a:avLst/>
            </a:prstGeom>
          </p:spPr>
          <p:txBody>
            <a:bodyPr anchor="ctr" rtlCol="false" tIns="50800" lIns="50800" bIns="50800" rIns="50800"/>
            <a:lstStyle/>
            <a:p>
              <a:pPr algn="ctr">
                <a:lnSpc>
                  <a:spcPts val="3359"/>
                </a:lnSpc>
              </a:pPr>
            </a:p>
          </p:txBody>
        </p:sp>
      </p:grpSp>
      <p:sp>
        <p:nvSpPr>
          <p:cNvPr name="TextBox 16" id="16"/>
          <p:cNvSpPr txBox="true"/>
          <p:nvPr/>
        </p:nvSpPr>
        <p:spPr>
          <a:xfrm rot="0">
            <a:off x="268357" y="3860855"/>
            <a:ext cx="5444468" cy="1073785"/>
          </a:xfrm>
          <a:prstGeom prst="rect">
            <a:avLst/>
          </a:prstGeom>
        </p:spPr>
        <p:txBody>
          <a:bodyPr anchor="t" rtlCol="false" tIns="0" lIns="0" bIns="0" rIns="0">
            <a:spAutoFit/>
          </a:bodyPr>
          <a:lstStyle/>
          <a:p>
            <a:pPr>
              <a:lnSpc>
                <a:spcPts val="4339"/>
              </a:lnSpc>
            </a:pPr>
            <a:r>
              <a:rPr lang="en-US" sz="3099">
                <a:solidFill>
                  <a:srgbClr val="FFFFFF"/>
                </a:solidFill>
                <a:latin typeface="Montserrat"/>
              </a:rPr>
              <a:t>Experience, Innovation </a:t>
            </a:r>
          </a:p>
          <a:p>
            <a:pPr>
              <a:lnSpc>
                <a:spcPts val="4339"/>
              </a:lnSpc>
            </a:pPr>
            <a:r>
              <a:rPr lang="en-US" sz="3099">
                <a:solidFill>
                  <a:srgbClr val="FFFFFF"/>
                </a:solidFill>
                <a:latin typeface="Montserrat"/>
              </a:rPr>
              <a:t>and Flexibility</a:t>
            </a:r>
          </a:p>
        </p:txBody>
      </p:sp>
      <p:sp>
        <p:nvSpPr>
          <p:cNvPr name="TextBox 17" id="17"/>
          <p:cNvSpPr txBox="true"/>
          <p:nvPr/>
        </p:nvSpPr>
        <p:spPr>
          <a:xfrm rot="0">
            <a:off x="268216" y="1486173"/>
            <a:ext cx="4435427" cy="1628775"/>
          </a:xfrm>
          <a:prstGeom prst="rect">
            <a:avLst/>
          </a:prstGeom>
        </p:spPr>
        <p:txBody>
          <a:bodyPr anchor="t" rtlCol="false" tIns="0" lIns="0" bIns="0" rIns="0">
            <a:spAutoFit/>
          </a:bodyPr>
          <a:lstStyle/>
          <a:p>
            <a:pPr algn="just">
              <a:lnSpc>
                <a:spcPts val="4320"/>
              </a:lnSpc>
            </a:pPr>
            <a:r>
              <a:rPr lang="en-US" sz="3600">
                <a:solidFill>
                  <a:srgbClr val="FFFFFF"/>
                </a:solidFill>
                <a:latin typeface="Montserrat Bold"/>
              </a:rPr>
              <a:t>WAREHOUSING &amp; INVENTORY MANAGEMENT</a:t>
            </a:r>
          </a:p>
        </p:txBody>
      </p:sp>
      <p:sp>
        <p:nvSpPr>
          <p:cNvPr name="TextBox 18" id="18"/>
          <p:cNvSpPr txBox="true"/>
          <p:nvPr/>
        </p:nvSpPr>
        <p:spPr>
          <a:xfrm rot="0">
            <a:off x="9144000" y="2736254"/>
            <a:ext cx="9625543" cy="10272395"/>
          </a:xfrm>
          <a:prstGeom prst="rect">
            <a:avLst/>
          </a:prstGeom>
        </p:spPr>
        <p:txBody>
          <a:bodyPr anchor="t" rtlCol="false" tIns="0" lIns="0" bIns="0" rIns="0">
            <a:spAutoFit/>
          </a:bodyPr>
          <a:lstStyle/>
          <a:p>
            <a:pPr>
              <a:lnSpc>
                <a:spcPts val="3430"/>
              </a:lnSpc>
            </a:pPr>
            <a:r>
              <a:rPr lang="en-US" sz="2450">
                <a:solidFill>
                  <a:srgbClr val="222A35"/>
                </a:solidFill>
                <a:latin typeface="Montserrat"/>
              </a:rPr>
              <a:t> National and international Warehousing. </a:t>
            </a:r>
          </a:p>
          <a:p>
            <a:pPr>
              <a:lnSpc>
                <a:spcPts val="3430"/>
              </a:lnSpc>
            </a:pPr>
          </a:p>
          <a:p>
            <a:pPr>
              <a:lnSpc>
                <a:spcPts val="3430"/>
              </a:lnSpc>
            </a:pPr>
            <a:r>
              <a:rPr lang="en-US" sz="2450">
                <a:solidFill>
                  <a:srgbClr val="222A35"/>
                </a:solidFill>
                <a:latin typeface="Montserrat"/>
              </a:rPr>
              <a:t>Just in Time delivery of raw materials.</a:t>
            </a:r>
          </a:p>
          <a:p>
            <a:pPr>
              <a:lnSpc>
                <a:spcPts val="3430"/>
              </a:lnSpc>
            </a:pPr>
          </a:p>
          <a:p>
            <a:pPr>
              <a:lnSpc>
                <a:spcPts val="3430"/>
              </a:lnSpc>
            </a:pPr>
            <a:r>
              <a:rPr lang="en-US" sz="2450">
                <a:solidFill>
                  <a:srgbClr val="222A35"/>
                </a:solidFill>
                <a:latin typeface="Montserrat"/>
              </a:rPr>
              <a:t>Documentation and packaging for deliveries in</a:t>
            </a:r>
          </a:p>
          <a:p>
            <a:pPr>
              <a:lnSpc>
                <a:spcPts val="3430"/>
              </a:lnSpc>
            </a:pPr>
            <a:r>
              <a:rPr lang="en-US" sz="2450">
                <a:solidFill>
                  <a:srgbClr val="222A35"/>
                </a:solidFill>
                <a:latin typeface="Montserrat"/>
              </a:rPr>
              <a:t>distribution centers.</a:t>
            </a:r>
          </a:p>
          <a:p>
            <a:pPr>
              <a:lnSpc>
                <a:spcPts val="3430"/>
              </a:lnSpc>
            </a:pPr>
          </a:p>
          <a:p>
            <a:pPr>
              <a:lnSpc>
                <a:spcPts val="3430"/>
              </a:lnSpc>
            </a:pPr>
            <a:r>
              <a:rPr lang="en-US" sz="2450">
                <a:solidFill>
                  <a:srgbClr val="222A35"/>
                </a:solidFill>
                <a:latin typeface="Montserrat"/>
              </a:rPr>
              <a:t>Cross Docking (XD). </a:t>
            </a:r>
          </a:p>
          <a:p>
            <a:pPr>
              <a:lnSpc>
                <a:spcPts val="3430"/>
              </a:lnSpc>
            </a:pPr>
          </a:p>
          <a:p>
            <a:pPr>
              <a:lnSpc>
                <a:spcPts val="3430"/>
              </a:lnSpc>
            </a:pPr>
            <a:r>
              <a:rPr lang="en-US" sz="2450">
                <a:solidFill>
                  <a:srgbClr val="222A35"/>
                </a:solidFill>
                <a:latin typeface="Montserrat"/>
              </a:rPr>
              <a:t>Flexible distribution and delivery system (WMS and EDI).</a:t>
            </a:r>
          </a:p>
          <a:p>
            <a:pPr>
              <a:lnSpc>
                <a:spcPts val="3430"/>
              </a:lnSpc>
            </a:pPr>
          </a:p>
          <a:p>
            <a:pPr>
              <a:lnSpc>
                <a:spcPts val="3430"/>
              </a:lnSpc>
            </a:pPr>
            <a:r>
              <a:rPr lang="en-US" sz="2450">
                <a:solidFill>
                  <a:srgbClr val="222A35"/>
                </a:solidFill>
                <a:latin typeface="Montserrat"/>
              </a:rPr>
              <a:t>Coordination of goods receiving and shipment.</a:t>
            </a:r>
          </a:p>
          <a:p>
            <a:pPr>
              <a:lnSpc>
                <a:spcPts val="3430"/>
              </a:lnSpc>
            </a:pPr>
          </a:p>
          <a:p>
            <a:pPr>
              <a:lnSpc>
                <a:spcPts val="3430"/>
              </a:lnSpc>
            </a:pPr>
            <a:r>
              <a:rPr lang="en-US" sz="2450">
                <a:solidFill>
                  <a:srgbClr val="222A35"/>
                </a:solidFill>
                <a:latin typeface="Montserrat"/>
              </a:rPr>
              <a:t> Integration of customs and transportation services. </a:t>
            </a:r>
          </a:p>
          <a:p>
            <a:pPr>
              <a:lnSpc>
                <a:spcPts val="3430"/>
              </a:lnSpc>
            </a:pPr>
          </a:p>
          <a:p>
            <a:pPr>
              <a:lnSpc>
                <a:spcPts val="3430"/>
              </a:lnSpc>
            </a:pPr>
            <a:r>
              <a:rPr lang="en-US" sz="2450">
                <a:solidFill>
                  <a:srgbClr val="222A35"/>
                </a:solidFill>
                <a:latin typeface="Montserrat"/>
              </a:rPr>
              <a:t>Project development and planning.</a:t>
            </a:r>
          </a:p>
          <a:p>
            <a:pPr>
              <a:lnSpc>
                <a:spcPts val="3430"/>
              </a:lnSpc>
            </a:pPr>
          </a:p>
          <a:p>
            <a:pPr>
              <a:lnSpc>
                <a:spcPts val="3430"/>
              </a:lnSpc>
            </a:pPr>
          </a:p>
          <a:p>
            <a:pPr>
              <a:lnSpc>
                <a:spcPts val="3430"/>
              </a:lnSpc>
            </a:pPr>
          </a:p>
          <a:p>
            <a:pPr>
              <a:lnSpc>
                <a:spcPts val="3430"/>
              </a:lnSpc>
            </a:pPr>
          </a:p>
          <a:p>
            <a:pPr>
              <a:lnSpc>
                <a:spcPts val="3430"/>
              </a:lnSpc>
            </a:pPr>
          </a:p>
          <a:p>
            <a:pPr>
              <a:lnSpc>
                <a:spcPts val="3430"/>
              </a:lnSpc>
            </a:pPr>
          </a:p>
          <a:p>
            <a:pPr>
              <a:lnSpc>
                <a:spcPts val="3430"/>
              </a:lnSpc>
            </a:pPr>
          </a:p>
          <a:p>
            <a:pPr>
              <a:lnSpc>
                <a:spcPts val="3430"/>
              </a:lnSpc>
            </a:pPr>
          </a:p>
        </p:txBody>
      </p:sp>
      <p:sp>
        <p:nvSpPr>
          <p:cNvPr name="TextBox 19" id="19"/>
          <p:cNvSpPr txBox="true"/>
          <p:nvPr/>
        </p:nvSpPr>
        <p:spPr>
          <a:xfrm rot="0">
            <a:off x="-3201193" y="7276194"/>
            <a:ext cx="7904836" cy="1470750"/>
          </a:xfrm>
          <a:prstGeom prst="rect">
            <a:avLst/>
          </a:prstGeom>
        </p:spPr>
        <p:txBody>
          <a:bodyPr anchor="t" rtlCol="false" tIns="0" lIns="0" bIns="0" rIns="0">
            <a:spAutoFit/>
          </a:bodyPr>
          <a:lstStyle/>
          <a:p>
            <a:pPr algn="r">
              <a:lnSpc>
                <a:spcPts val="4570"/>
              </a:lnSpc>
              <a:spcBef>
                <a:spcPct val="0"/>
              </a:spcBef>
            </a:pPr>
            <a:r>
              <a:rPr lang="en-US" sz="3264">
                <a:solidFill>
                  <a:srgbClr val="F6F6F6"/>
                </a:solidFill>
                <a:latin typeface="Montserrat Bold"/>
              </a:rPr>
              <a:t>Over</a:t>
            </a:r>
          </a:p>
          <a:p>
            <a:pPr algn="r">
              <a:lnSpc>
                <a:spcPts val="4570"/>
              </a:lnSpc>
              <a:spcBef>
                <a:spcPct val="0"/>
              </a:spcBef>
            </a:pPr>
            <a:r>
              <a:rPr lang="en-US" sz="3264">
                <a:solidFill>
                  <a:srgbClr val="F6F6F6"/>
                </a:solidFill>
                <a:latin typeface="Montserrat Bold"/>
              </a:rPr>
              <a:t> 1.6 Million Sq. Ft</a:t>
            </a:r>
          </a:p>
          <a:p>
            <a:pPr algn="r">
              <a:lnSpc>
                <a:spcPts val="2605"/>
              </a:lnSpc>
              <a:spcBef>
                <a:spcPct val="0"/>
              </a:spcBef>
            </a:pPr>
            <a:r>
              <a:rPr lang="en-US" sz="1860">
                <a:solidFill>
                  <a:srgbClr val="F6F6F6"/>
                </a:solidFill>
                <a:latin typeface="Montserrat Bold"/>
              </a:rPr>
              <a:t>O</a:t>
            </a:r>
            <a:r>
              <a:rPr lang="en-US" sz="1860">
                <a:solidFill>
                  <a:srgbClr val="F6F6F6"/>
                </a:solidFill>
                <a:latin typeface="Montserrat Bold"/>
              </a:rPr>
              <a:t>f space in Inventory Management</a:t>
            </a:r>
          </a:p>
        </p:txBody>
      </p:sp>
      <p:sp>
        <p:nvSpPr>
          <p:cNvPr name="TextBox 20" id="20"/>
          <p:cNvSpPr txBox="true"/>
          <p:nvPr/>
        </p:nvSpPr>
        <p:spPr>
          <a:xfrm rot="0">
            <a:off x="12226899" y="556260"/>
            <a:ext cx="5127748" cy="929913"/>
          </a:xfrm>
          <a:prstGeom prst="rect">
            <a:avLst/>
          </a:prstGeom>
        </p:spPr>
        <p:txBody>
          <a:bodyPr anchor="t" rtlCol="false" tIns="0" lIns="0" bIns="0" rIns="0">
            <a:spAutoFit/>
          </a:bodyPr>
          <a:lstStyle/>
          <a:p>
            <a:pPr algn="ctr">
              <a:lnSpc>
                <a:spcPts val="7651"/>
              </a:lnSpc>
              <a:spcBef>
                <a:spcPct val="0"/>
              </a:spcBef>
            </a:pPr>
            <a:r>
              <a:rPr lang="en-US" sz="5465">
                <a:solidFill>
                  <a:srgbClr val="F5F5F5"/>
                </a:solidFill>
                <a:latin typeface="Montserrat Bold"/>
              </a:rPr>
              <a:t>WHO WE ARE</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AutoShape 2" id="2"/>
          <p:cNvSpPr/>
          <p:nvPr/>
        </p:nvSpPr>
        <p:spPr>
          <a:xfrm rot="0">
            <a:off x="16744950" y="0"/>
            <a:ext cx="4196097" cy="10287000"/>
          </a:xfrm>
          <a:prstGeom prst="rect">
            <a:avLst/>
          </a:prstGeom>
          <a:solidFill>
            <a:srgbClr val="222A35"/>
          </a:solidFill>
        </p:spPr>
      </p:sp>
      <p:grpSp>
        <p:nvGrpSpPr>
          <p:cNvPr name="Group 3" id="3"/>
          <p:cNvGrpSpPr/>
          <p:nvPr/>
        </p:nvGrpSpPr>
        <p:grpSpPr>
          <a:xfrm rot="0">
            <a:off x="0" y="6953240"/>
            <a:ext cx="3333760" cy="3333760"/>
            <a:chOff x="0" y="0"/>
            <a:chExt cx="1913890" cy="1913890"/>
          </a:xfrm>
        </p:grpSpPr>
        <p:sp>
          <p:nvSpPr>
            <p:cNvPr name="Freeform 4" id="4"/>
            <p:cNvSpPr/>
            <p:nvPr/>
          </p:nvSpPr>
          <p:spPr>
            <a:xfrm flipH="false" flipV="false" rot="0">
              <a:off x="0" y="0"/>
              <a:ext cx="1913890" cy="1913890"/>
            </a:xfrm>
            <a:custGeom>
              <a:avLst/>
              <a:gdLst/>
              <a:ahLst/>
              <a:cxnLst/>
              <a:rect r="r" b="b" t="t" l="l"/>
              <a:pathLst>
                <a:path h="1913890" w="1913890">
                  <a:moveTo>
                    <a:pt x="0" y="0"/>
                  </a:moveTo>
                  <a:lnTo>
                    <a:pt x="1913890" y="0"/>
                  </a:lnTo>
                  <a:lnTo>
                    <a:pt x="1913890" y="1913890"/>
                  </a:lnTo>
                  <a:lnTo>
                    <a:pt x="0" y="1913890"/>
                  </a:lnTo>
                  <a:close/>
                </a:path>
              </a:pathLst>
            </a:custGeom>
            <a:solidFill>
              <a:srgbClr val="222A35"/>
            </a:solidFill>
          </p:spPr>
        </p:sp>
      </p:grpSp>
      <p:grpSp>
        <p:nvGrpSpPr>
          <p:cNvPr name="Group 5" id="5"/>
          <p:cNvGrpSpPr/>
          <p:nvPr/>
        </p:nvGrpSpPr>
        <p:grpSpPr>
          <a:xfrm rot="0">
            <a:off x="239851" y="3635132"/>
            <a:ext cx="12222791" cy="6343502"/>
            <a:chOff x="0" y="0"/>
            <a:chExt cx="4134623" cy="2145827"/>
          </a:xfrm>
        </p:grpSpPr>
        <p:sp>
          <p:nvSpPr>
            <p:cNvPr name="Freeform 6" id="6"/>
            <p:cNvSpPr/>
            <p:nvPr/>
          </p:nvSpPr>
          <p:spPr>
            <a:xfrm flipH="false" flipV="false" rot="0">
              <a:off x="0" y="0"/>
              <a:ext cx="4134624" cy="2145827"/>
            </a:xfrm>
            <a:custGeom>
              <a:avLst/>
              <a:gdLst/>
              <a:ahLst/>
              <a:cxnLst/>
              <a:rect r="r" b="b" t="t" l="l"/>
              <a:pathLst>
                <a:path h="2145827" w="4134624">
                  <a:moveTo>
                    <a:pt x="4010163" y="2145827"/>
                  </a:moveTo>
                  <a:lnTo>
                    <a:pt x="124460" y="2145827"/>
                  </a:lnTo>
                  <a:cubicBezTo>
                    <a:pt x="55880" y="2145827"/>
                    <a:pt x="0" y="2089947"/>
                    <a:pt x="0" y="2021367"/>
                  </a:cubicBezTo>
                  <a:lnTo>
                    <a:pt x="0" y="124460"/>
                  </a:lnTo>
                  <a:cubicBezTo>
                    <a:pt x="0" y="55880"/>
                    <a:pt x="55880" y="0"/>
                    <a:pt x="124460" y="0"/>
                  </a:cubicBezTo>
                  <a:lnTo>
                    <a:pt x="4010163" y="0"/>
                  </a:lnTo>
                  <a:cubicBezTo>
                    <a:pt x="4078743" y="0"/>
                    <a:pt x="4134624" y="55880"/>
                    <a:pt x="4134624" y="124460"/>
                  </a:cubicBezTo>
                  <a:lnTo>
                    <a:pt x="4134624" y="2021367"/>
                  </a:lnTo>
                  <a:cubicBezTo>
                    <a:pt x="4134624" y="2089947"/>
                    <a:pt x="4078743" y="2145827"/>
                    <a:pt x="4010163" y="2145827"/>
                  </a:cubicBezTo>
                  <a:close/>
                </a:path>
              </a:pathLst>
            </a:custGeom>
            <a:solidFill>
              <a:srgbClr val="F6F6F6"/>
            </a:solidFill>
          </p:spPr>
        </p:sp>
      </p:grpSp>
      <p:grpSp>
        <p:nvGrpSpPr>
          <p:cNvPr name="Group 7" id="7"/>
          <p:cNvGrpSpPr/>
          <p:nvPr/>
        </p:nvGrpSpPr>
        <p:grpSpPr>
          <a:xfrm rot="0">
            <a:off x="11762705" y="1745779"/>
            <a:ext cx="4982245" cy="8244892"/>
            <a:chOff x="0" y="0"/>
            <a:chExt cx="5755792" cy="9525000"/>
          </a:xfrm>
        </p:grpSpPr>
        <p:sp>
          <p:nvSpPr>
            <p:cNvPr name="Freeform 8" id="8"/>
            <p:cNvSpPr/>
            <p:nvPr/>
          </p:nvSpPr>
          <p:spPr>
            <a:xfrm flipH="false" flipV="false" rot="0">
              <a:off x="0" y="0"/>
              <a:ext cx="5755792" cy="9525000"/>
            </a:xfrm>
            <a:custGeom>
              <a:avLst/>
              <a:gdLst/>
              <a:ahLst/>
              <a:cxnLst/>
              <a:rect r="r" b="b" t="t" l="l"/>
              <a:pathLst>
                <a:path h="9525000" w="5755792">
                  <a:moveTo>
                    <a:pt x="0" y="9042400"/>
                  </a:moveTo>
                  <a:lnTo>
                    <a:pt x="0" y="482600"/>
                  </a:lnTo>
                  <a:cubicBezTo>
                    <a:pt x="0" y="215900"/>
                    <a:pt x="195697" y="0"/>
                    <a:pt x="437440" y="0"/>
                  </a:cubicBezTo>
                  <a:lnTo>
                    <a:pt x="5318351" y="0"/>
                  </a:lnTo>
                  <a:cubicBezTo>
                    <a:pt x="5560095" y="0"/>
                    <a:pt x="5755792" y="217170"/>
                    <a:pt x="5755792" y="482600"/>
                  </a:cubicBezTo>
                  <a:lnTo>
                    <a:pt x="5755792" y="9042400"/>
                  </a:lnTo>
                  <a:cubicBezTo>
                    <a:pt x="5755792" y="9309100"/>
                    <a:pt x="5560095" y="9525000"/>
                    <a:pt x="5318351" y="9525000"/>
                  </a:cubicBezTo>
                  <a:lnTo>
                    <a:pt x="437440" y="9525000"/>
                  </a:lnTo>
                  <a:cubicBezTo>
                    <a:pt x="196848" y="9525000"/>
                    <a:pt x="0" y="9309100"/>
                    <a:pt x="0" y="9042400"/>
                  </a:cubicBezTo>
                  <a:close/>
                </a:path>
              </a:pathLst>
            </a:custGeom>
            <a:blipFill>
              <a:blip r:embed="rId2"/>
              <a:stretch>
                <a:fillRect l="-60323" t="0" r="-60323" b="0"/>
              </a:stretch>
            </a:blipFill>
          </p:spPr>
        </p:sp>
      </p:grpSp>
      <p:grpSp>
        <p:nvGrpSpPr>
          <p:cNvPr name="Group 9" id="9"/>
          <p:cNvGrpSpPr/>
          <p:nvPr/>
        </p:nvGrpSpPr>
        <p:grpSpPr>
          <a:xfrm rot="0">
            <a:off x="11267386" y="8267661"/>
            <a:ext cx="990639" cy="990639"/>
            <a:chOff x="0" y="0"/>
            <a:chExt cx="1913890" cy="1913890"/>
          </a:xfrm>
        </p:grpSpPr>
        <p:sp>
          <p:nvSpPr>
            <p:cNvPr name="Freeform 10" id="10"/>
            <p:cNvSpPr/>
            <p:nvPr/>
          </p:nvSpPr>
          <p:spPr>
            <a:xfrm flipH="false" flipV="false" rot="0">
              <a:off x="0" y="0"/>
              <a:ext cx="1913890" cy="1913890"/>
            </a:xfrm>
            <a:custGeom>
              <a:avLst/>
              <a:gdLst/>
              <a:ahLst/>
              <a:cxnLst/>
              <a:rect r="r" b="b" t="t" l="l"/>
              <a:pathLst>
                <a:path h="1913890" w="1913890">
                  <a:moveTo>
                    <a:pt x="1789430" y="1913890"/>
                  </a:moveTo>
                  <a:lnTo>
                    <a:pt x="124460" y="1913890"/>
                  </a:lnTo>
                  <a:cubicBezTo>
                    <a:pt x="55880" y="1913890"/>
                    <a:pt x="0" y="1858010"/>
                    <a:pt x="0" y="1789430"/>
                  </a:cubicBezTo>
                  <a:lnTo>
                    <a:pt x="0" y="124460"/>
                  </a:lnTo>
                  <a:cubicBezTo>
                    <a:pt x="0" y="55880"/>
                    <a:pt x="55880" y="0"/>
                    <a:pt x="124460" y="0"/>
                  </a:cubicBezTo>
                  <a:lnTo>
                    <a:pt x="1789430" y="0"/>
                  </a:lnTo>
                  <a:cubicBezTo>
                    <a:pt x="1858010" y="0"/>
                    <a:pt x="1913890" y="55880"/>
                    <a:pt x="1913890" y="124460"/>
                  </a:cubicBezTo>
                  <a:lnTo>
                    <a:pt x="1913890" y="1789430"/>
                  </a:lnTo>
                  <a:cubicBezTo>
                    <a:pt x="1913890" y="1858010"/>
                    <a:pt x="1858010" y="1913890"/>
                    <a:pt x="1789430" y="1913890"/>
                  </a:cubicBezTo>
                  <a:close/>
                </a:path>
              </a:pathLst>
            </a:custGeom>
            <a:solidFill>
              <a:srgbClr val="5F7CA7"/>
            </a:solidFill>
          </p:spPr>
        </p:sp>
      </p:grpSp>
      <p:sp>
        <p:nvSpPr>
          <p:cNvPr name="Freeform 11" id="11"/>
          <p:cNvSpPr/>
          <p:nvPr/>
        </p:nvSpPr>
        <p:spPr>
          <a:xfrm flipH="false" flipV="false" rot="0">
            <a:off x="11469176" y="8465118"/>
            <a:ext cx="587059" cy="595724"/>
          </a:xfrm>
          <a:custGeom>
            <a:avLst/>
            <a:gdLst/>
            <a:ahLst/>
            <a:cxnLst/>
            <a:rect r="r" b="b" t="t" l="l"/>
            <a:pathLst>
              <a:path h="595724" w="587059">
                <a:moveTo>
                  <a:pt x="0" y="0"/>
                </a:moveTo>
                <a:lnTo>
                  <a:pt x="587059" y="0"/>
                </a:lnTo>
                <a:lnTo>
                  <a:pt x="587059" y="595725"/>
                </a:lnTo>
                <a:lnTo>
                  <a:pt x="0" y="595725"/>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12" id="12"/>
          <p:cNvSpPr/>
          <p:nvPr/>
        </p:nvSpPr>
        <p:spPr>
          <a:xfrm flipH="false" flipV="false" rot="0">
            <a:off x="16744950" y="5143500"/>
            <a:ext cx="1028700" cy="1198697"/>
          </a:xfrm>
          <a:custGeom>
            <a:avLst/>
            <a:gdLst/>
            <a:ahLst/>
            <a:cxnLst/>
            <a:rect r="r" b="b" t="t" l="l"/>
            <a:pathLst>
              <a:path h="1198697" w="1028700">
                <a:moveTo>
                  <a:pt x="0" y="0"/>
                </a:moveTo>
                <a:lnTo>
                  <a:pt x="1028700" y="0"/>
                </a:lnTo>
                <a:lnTo>
                  <a:pt x="1028700" y="1198697"/>
                </a:lnTo>
                <a:lnTo>
                  <a:pt x="0" y="1198697"/>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3" id="13"/>
          <p:cNvSpPr/>
          <p:nvPr/>
        </p:nvSpPr>
        <p:spPr>
          <a:xfrm flipH="false" flipV="false" rot="0">
            <a:off x="576903" y="3125852"/>
            <a:ext cx="1242474" cy="248495"/>
          </a:xfrm>
          <a:custGeom>
            <a:avLst/>
            <a:gdLst/>
            <a:ahLst/>
            <a:cxnLst/>
            <a:rect r="r" b="b" t="t" l="l"/>
            <a:pathLst>
              <a:path h="248495" w="1242474">
                <a:moveTo>
                  <a:pt x="0" y="0"/>
                </a:moveTo>
                <a:lnTo>
                  <a:pt x="1242473" y="0"/>
                </a:lnTo>
                <a:lnTo>
                  <a:pt x="1242473" y="248495"/>
                </a:lnTo>
                <a:lnTo>
                  <a:pt x="0" y="248495"/>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grpSp>
        <p:nvGrpSpPr>
          <p:cNvPr name="Group 14" id="14"/>
          <p:cNvGrpSpPr/>
          <p:nvPr/>
        </p:nvGrpSpPr>
        <p:grpSpPr>
          <a:xfrm rot="0">
            <a:off x="13185147" y="517650"/>
            <a:ext cx="4646202" cy="1625352"/>
            <a:chOff x="0" y="0"/>
            <a:chExt cx="5471013" cy="1913890"/>
          </a:xfrm>
        </p:grpSpPr>
        <p:sp>
          <p:nvSpPr>
            <p:cNvPr name="Freeform 15" id="15"/>
            <p:cNvSpPr/>
            <p:nvPr/>
          </p:nvSpPr>
          <p:spPr>
            <a:xfrm flipH="false" flipV="false" rot="0">
              <a:off x="0" y="0"/>
              <a:ext cx="5471013" cy="1913890"/>
            </a:xfrm>
            <a:custGeom>
              <a:avLst/>
              <a:gdLst/>
              <a:ahLst/>
              <a:cxnLst/>
              <a:rect r="r" b="b" t="t" l="l"/>
              <a:pathLst>
                <a:path h="1913890" w="5471013">
                  <a:moveTo>
                    <a:pt x="5346553" y="1913890"/>
                  </a:moveTo>
                  <a:lnTo>
                    <a:pt x="124460" y="1913890"/>
                  </a:lnTo>
                  <a:cubicBezTo>
                    <a:pt x="55880" y="1913890"/>
                    <a:pt x="0" y="1858010"/>
                    <a:pt x="0" y="1789430"/>
                  </a:cubicBezTo>
                  <a:lnTo>
                    <a:pt x="0" y="124460"/>
                  </a:lnTo>
                  <a:cubicBezTo>
                    <a:pt x="0" y="55880"/>
                    <a:pt x="55880" y="0"/>
                    <a:pt x="124460" y="0"/>
                  </a:cubicBezTo>
                  <a:lnTo>
                    <a:pt x="5346553" y="0"/>
                  </a:lnTo>
                  <a:cubicBezTo>
                    <a:pt x="5415133" y="0"/>
                    <a:pt x="5471013" y="55880"/>
                    <a:pt x="5471013" y="124460"/>
                  </a:cubicBezTo>
                  <a:lnTo>
                    <a:pt x="5471013" y="1789430"/>
                  </a:lnTo>
                  <a:cubicBezTo>
                    <a:pt x="5471013" y="1858010"/>
                    <a:pt x="5415133" y="1913890"/>
                    <a:pt x="5346553" y="1913890"/>
                  </a:cubicBezTo>
                  <a:close/>
                </a:path>
              </a:pathLst>
            </a:custGeom>
            <a:solidFill>
              <a:srgbClr val="5F7CA7"/>
            </a:solidFill>
          </p:spPr>
        </p:sp>
      </p:grpSp>
      <p:sp>
        <p:nvSpPr>
          <p:cNvPr name="AutoShape 16" id="16"/>
          <p:cNvSpPr/>
          <p:nvPr/>
        </p:nvSpPr>
        <p:spPr>
          <a:xfrm rot="-5062">
            <a:off x="28" y="1711884"/>
            <a:ext cx="13692405" cy="0"/>
          </a:xfrm>
          <a:prstGeom prst="line">
            <a:avLst/>
          </a:prstGeom>
          <a:ln cap="rnd" w="47625">
            <a:solidFill>
              <a:srgbClr val="5F7CA7"/>
            </a:solidFill>
            <a:prstDash val="solid"/>
            <a:headEnd type="none" len="sm" w="sm"/>
            <a:tailEnd type="none" len="sm" w="sm"/>
          </a:ln>
        </p:spPr>
      </p:sp>
      <p:sp>
        <p:nvSpPr>
          <p:cNvPr name="TextBox 17" id="17"/>
          <p:cNvSpPr txBox="true"/>
          <p:nvPr/>
        </p:nvSpPr>
        <p:spPr>
          <a:xfrm rot="0">
            <a:off x="576903" y="4717837"/>
            <a:ext cx="10892273" cy="4700270"/>
          </a:xfrm>
          <a:prstGeom prst="rect">
            <a:avLst/>
          </a:prstGeom>
        </p:spPr>
        <p:txBody>
          <a:bodyPr anchor="t" rtlCol="false" tIns="0" lIns="0" bIns="0" rIns="0">
            <a:spAutoFit/>
          </a:bodyPr>
          <a:lstStyle/>
          <a:p>
            <a:pPr>
              <a:lnSpc>
                <a:spcPts val="3430"/>
              </a:lnSpc>
              <a:spcBef>
                <a:spcPct val="0"/>
              </a:spcBef>
            </a:pPr>
            <a:r>
              <a:rPr lang="en-US" sz="2450">
                <a:solidFill>
                  <a:srgbClr val="000000"/>
                </a:solidFill>
                <a:latin typeface="Montserrat"/>
              </a:rPr>
              <a:t> 3PL Services works under a Maquila Program Authorization.</a:t>
            </a:r>
          </a:p>
          <a:p>
            <a:pPr>
              <a:lnSpc>
                <a:spcPts val="3430"/>
              </a:lnSpc>
              <a:spcBef>
                <a:spcPct val="0"/>
              </a:spcBef>
            </a:pPr>
          </a:p>
          <a:p>
            <a:pPr>
              <a:lnSpc>
                <a:spcPts val="3430"/>
              </a:lnSpc>
              <a:spcBef>
                <a:spcPct val="0"/>
              </a:spcBef>
            </a:pPr>
            <a:r>
              <a:rPr lang="en-US" sz="2450">
                <a:solidFill>
                  <a:srgbClr val="000000"/>
                </a:solidFill>
                <a:latin typeface="Montserrat"/>
              </a:rPr>
              <a:t>The Maquila Program is an authorization from the Ministry of Economy in Mexico that allows us to import on a  temporary basis all raw materials, equipment and  goods necessary for production or repair purposes.</a:t>
            </a:r>
          </a:p>
          <a:p>
            <a:pPr>
              <a:lnSpc>
                <a:spcPts val="3430"/>
              </a:lnSpc>
              <a:spcBef>
                <a:spcPct val="0"/>
              </a:spcBef>
            </a:pPr>
          </a:p>
          <a:p>
            <a:pPr>
              <a:lnSpc>
                <a:spcPts val="3430"/>
              </a:lnSpc>
              <a:spcBef>
                <a:spcPct val="0"/>
              </a:spcBef>
            </a:pPr>
            <a:r>
              <a:rPr lang="en-US" sz="2450">
                <a:solidFill>
                  <a:srgbClr val="000000"/>
                </a:solidFill>
                <a:latin typeface="Montserrat"/>
              </a:rPr>
              <a:t> Under this authorization we may import without payment  of import duties, general taxes, and compensatory fees.</a:t>
            </a:r>
          </a:p>
          <a:p>
            <a:pPr>
              <a:lnSpc>
                <a:spcPts val="3430"/>
              </a:lnSpc>
              <a:spcBef>
                <a:spcPct val="0"/>
              </a:spcBef>
            </a:pPr>
          </a:p>
          <a:p>
            <a:pPr>
              <a:lnSpc>
                <a:spcPts val="3430"/>
              </a:lnSpc>
              <a:spcBef>
                <a:spcPct val="0"/>
              </a:spcBef>
            </a:pPr>
          </a:p>
        </p:txBody>
      </p:sp>
      <p:sp>
        <p:nvSpPr>
          <p:cNvPr name="Freeform 18" id="18"/>
          <p:cNvSpPr/>
          <p:nvPr/>
        </p:nvSpPr>
        <p:spPr>
          <a:xfrm flipH="false" flipV="false" rot="0">
            <a:off x="14253828" y="8762981"/>
            <a:ext cx="2386138" cy="893808"/>
          </a:xfrm>
          <a:custGeom>
            <a:avLst/>
            <a:gdLst/>
            <a:ahLst/>
            <a:cxnLst/>
            <a:rect r="r" b="b" t="t" l="l"/>
            <a:pathLst>
              <a:path h="893808" w="2386138">
                <a:moveTo>
                  <a:pt x="0" y="0"/>
                </a:moveTo>
                <a:lnTo>
                  <a:pt x="2386138" y="0"/>
                </a:lnTo>
                <a:lnTo>
                  <a:pt x="2386138" y="893807"/>
                </a:lnTo>
                <a:lnTo>
                  <a:pt x="0" y="893807"/>
                </a:lnTo>
                <a:lnTo>
                  <a:pt x="0" y="0"/>
                </a:lnTo>
                <a:close/>
              </a:path>
            </a:pathLst>
          </a:custGeom>
          <a:blipFill>
            <a:blip r:embed="rId9"/>
            <a:stretch>
              <a:fillRect l="0" t="0" r="0" b="0"/>
            </a:stretch>
          </a:blipFill>
        </p:spPr>
      </p:sp>
      <p:sp>
        <p:nvSpPr>
          <p:cNvPr name="TextBox 19" id="19"/>
          <p:cNvSpPr txBox="true"/>
          <p:nvPr/>
        </p:nvSpPr>
        <p:spPr>
          <a:xfrm rot="0">
            <a:off x="576903" y="272289"/>
            <a:ext cx="12834168" cy="1115187"/>
          </a:xfrm>
          <a:prstGeom prst="rect">
            <a:avLst/>
          </a:prstGeom>
        </p:spPr>
        <p:txBody>
          <a:bodyPr anchor="t" rtlCol="false" tIns="0" lIns="0" bIns="0" rIns="0">
            <a:spAutoFit/>
          </a:bodyPr>
          <a:lstStyle/>
          <a:p>
            <a:pPr>
              <a:lnSpc>
                <a:spcPts val="4464"/>
              </a:lnSpc>
            </a:pPr>
            <a:r>
              <a:rPr lang="en-US" sz="3600">
                <a:solidFill>
                  <a:srgbClr val="222A35"/>
                </a:solidFill>
                <a:latin typeface="Montserrat Bold"/>
              </a:rPr>
              <a:t>WHAT IS THE IMMEX PROGRAM AND HOW DOES IT WORK? </a:t>
            </a:r>
          </a:p>
        </p:txBody>
      </p:sp>
      <p:sp>
        <p:nvSpPr>
          <p:cNvPr name="TextBox 20" id="20"/>
          <p:cNvSpPr txBox="true"/>
          <p:nvPr/>
        </p:nvSpPr>
        <p:spPr>
          <a:xfrm rot="0">
            <a:off x="576903" y="2016126"/>
            <a:ext cx="9482509" cy="862076"/>
          </a:xfrm>
          <a:prstGeom prst="rect">
            <a:avLst/>
          </a:prstGeom>
        </p:spPr>
        <p:txBody>
          <a:bodyPr anchor="t" rtlCol="false" tIns="0" lIns="0" bIns="0" rIns="0">
            <a:spAutoFit/>
          </a:bodyPr>
          <a:lstStyle/>
          <a:p>
            <a:pPr>
              <a:lnSpc>
                <a:spcPts val="3471"/>
              </a:lnSpc>
            </a:pPr>
            <a:r>
              <a:rPr lang="en-US" sz="2799">
                <a:solidFill>
                  <a:srgbClr val="222A35"/>
                </a:solidFill>
                <a:latin typeface="Montserrat Bold"/>
              </a:rPr>
              <a:t>Manufacturing , Maquiladora  &amp; Export service Industry. </a:t>
            </a:r>
          </a:p>
        </p:txBody>
      </p:sp>
      <p:sp>
        <p:nvSpPr>
          <p:cNvPr name="TextBox 21" id="21"/>
          <p:cNvSpPr txBox="true"/>
          <p:nvPr/>
        </p:nvSpPr>
        <p:spPr>
          <a:xfrm rot="0">
            <a:off x="634231" y="3669622"/>
            <a:ext cx="5399058" cy="654939"/>
          </a:xfrm>
          <a:prstGeom prst="rect">
            <a:avLst/>
          </a:prstGeom>
        </p:spPr>
        <p:txBody>
          <a:bodyPr anchor="t" rtlCol="false" tIns="0" lIns="0" bIns="0" rIns="0">
            <a:spAutoFit/>
          </a:bodyPr>
          <a:lstStyle/>
          <a:p>
            <a:pPr>
              <a:lnSpc>
                <a:spcPts val="5207"/>
              </a:lnSpc>
            </a:pPr>
            <a:r>
              <a:rPr lang="en-US" sz="4199">
                <a:solidFill>
                  <a:srgbClr val="5F7CA7"/>
                </a:solidFill>
                <a:latin typeface="Montserrat Medium"/>
              </a:rPr>
              <a:t>About IMMEX</a:t>
            </a:r>
          </a:p>
        </p:txBody>
      </p:sp>
      <p:sp>
        <p:nvSpPr>
          <p:cNvPr name="TextBox 22" id="22"/>
          <p:cNvSpPr txBox="true"/>
          <p:nvPr/>
        </p:nvSpPr>
        <p:spPr>
          <a:xfrm rot="0">
            <a:off x="13185147" y="922559"/>
            <a:ext cx="4396219" cy="783458"/>
          </a:xfrm>
          <a:prstGeom prst="rect">
            <a:avLst/>
          </a:prstGeom>
        </p:spPr>
        <p:txBody>
          <a:bodyPr anchor="t" rtlCol="false" tIns="0" lIns="0" bIns="0" rIns="0">
            <a:spAutoFit/>
          </a:bodyPr>
          <a:lstStyle/>
          <a:p>
            <a:pPr algn="r">
              <a:lnSpc>
                <a:spcPts val="3153"/>
              </a:lnSpc>
            </a:pPr>
            <a:r>
              <a:rPr lang="en-US" sz="2627">
                <a:solidFill>
                  <a:srgbClr val="FFFFFF"/>
                </a:solidFill>
                <a:latin typeface="Montserrat Bold"/>
              </a:rPr>
              <a:t>INTRODUCING IMMEX PROGRAM TO GLA</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AutoShape 2" id="2"/>
          <p:cNvSpPr/>
          <p:nvPr/>
        </p:nvSpPr>
        <p:spPr>
          <a:xfrm rot="0">
            <a:off x="0" y="0"/>
            <a:ext cx="18288000" cy="10287000"/>
          </a:xfrm>
          <a:prstGeom prst="rect">
            <a:avLst/>
          </a:prstGeom>
          <a:solidFill>
            <a:srgbClr val="222A35"/>
          </a:solidFill>
        </p:spPr>
      </p:sp>
      <p:grpSp>
        <p:nvGrpSpPr>
          <p:cNvPr name="Group 3" id="3"/>
          <p:cNvGrpSpPr/>
          <p:nvPr/>
        </p:nvGrpSpPr>
        <p:grpSpPr>
          <a:xfrm rot="0">
            <a:off x="-2835950" y="2561613"/>
            <a:ext cx="10969127" cy="6135609"/>
            <a:chOff x="0" y="0"/>
            <a:chExt cx="6350025" cy="3551903"/>
          </a:xfrm>
        </p:grpSpPr>
        <p:sp>
          <p:nvSpPr>
            <p:cNvPr name="Freeform 4" id="4"/>
            <p:cNvSpPr/>
            <p:nvPr/>
          </p:nvSpPr>
          <p:spPr>
            <a:xfrm flipH="false" flipV="false" rot="0">
              <a:off x="0" y="0"/>
              <a:ext cx="6350026" cy="3551903"/>
            </a:xfrm>
            <a:custGeom>
              <a:avLst/>
              <a:gdLst/>
              <a:ahLst/>
              <a:cxnLst/>
              <a:rect r="r" b="b" t="t" l="l"/>
              <a:pathLst>
                <a:path h="3551903" w="6350026">
                  <a:moveTo>
                    <a:pt x="0" y="0"/>
                  </a:moveTo>
                  <a:lnTo>
                    <a:pt x="6350026" y="0"/>
                  </a:lnTo>
                  <a:lnTo>
                    <a:pt x="6350026" y="3551903"/>
                  </a:lnTo>
                  <a:lnTo>
                    <a:pt x="0" y="3551903"/>
                  </a:lnTo>
                  <a:close/>
                </a:path>
              </a:pathLst>
            </a:custGeom>
            <a:blipFill>
              <a:blip r:embed="rId2">
                <a:alphaModFix amt="97000"/>
              </a:blip>
              <a:stretch>
                <a:fillRect l="0" t="-281" r="0" b="-281"/>
              </a:stretch>
            </a:blipFill>
          </p:spPr>
        </p:sp>
      </p:grpSp>
      <p:grpSp>
        <p:nvGrpSpPr>
          <p:cNvPr name="Group 5" id="5"/>
          <p:cNvGrpSpPr/>
          <p:nvPr/>
        </p:nvGrpSpPr>
        <p:grpSpPr>
          <a:xfrm rot="0">
            <a:off x="9754864" y="-250328"/>
            <a:ext cx="7504436" cy="2625230"/>
            <a:chOff x="0" y="0"/>
            <a:chExt cx="5471013" cy="1913890"/>
          </a:xfrm>
        </p:grpSpPr>
        <p:sp>
          <p:nvSpPr>
            <p:cNvPr name="Freeform 6" id="6"/>
            <p:cNvSpPr/>
            <p:nvPr/>
          </p:nvSpPr>
          <p:spPr>
            <a:xfrm flipH="false" flipV="false" rot="0">
              <a:off x="0" y="0"/>
              <a:ext cx="5471013" cy="1913890"/>
            </a:xfrm>
            <a:custGeom>
              <a:avLst/>
              <a:gdLst/>
              <a:ahLst/>
              <a:cxnLst/>
              <a:rect r="r" b="b" t="t" l="l"/>
              <a:pathLst>
                <a:path h="1913890" w="5471013">
                  <a:moveTo>
                    <a:pt x="5346553" y="1913890"/>
                  </a:moveTo>
                  <a:lnTo>
                    <a:pt x="124460" y="1913890"/>
                  </a:lnTo>
                  <a:cubicBezTo>
                    <a:pt x="55880" y="1913890"/>
                    <a:pt x="0" y="1858010"/>
                    <a:pt x="0" y="1789430"/>
                  </a:cubicBezTo>
                  <a:lnTo>
                    <a:pt x="0" y="124460"/>
                  </a:lnTo>
                  <a:cubicBezTo>
                    <a:pt x="0" y="55880"/>
                    <a:pt x="55880" y="0"/>
                    <a:pt x="124460" y="0"/>
                  </a:cubicBezTo>
                  <a:lnTo>
                    <a:pt x="5346553" y="0"/>
                  </a:lnTo>
                  <a:cubicBezTo>
                    <a:pt x="5415133" y="0"/>
                    <a:pt x="5471013" y="55880"/>
                    <a:pt x="5471013" y="124460"/>
                  </a:cubicBezTo>
                  <a:lnTo>
                    <a:pt x="5471013" y="1789430"/>
                  </a:lnTo>
                  <a:cubicBezTo>
                    <a:pt x="5471013" y="1858010"/>
                    <a:pt x="5415133" y="1913890"/>
                    <a:pt x="5346553" y="1913890"/>
                  </a:cubicBezTo>
                  <a:close/>
                </a:path>
              </a:pathLst>
            </a:custGeom>
            <a:solidFill>
              <a:srgbClr val="5F7CA7"/>
            </a:solidFill>
          </p:spPr>
        </p:sp>
      </p:grpSp>
      <p:sp>
        <p:nvSpPr>
          <p:cNvPr name="AutoShape 7" id="7"/>
          <p:cNvSpPr/>
          <p:nvPr/>
        </p:nvSpPr>
        <p:spPr>
          <a:xfrm>
            <a:off x="3268878" y="1052512"/>
            <a:ext cx="6775161" cy="9978"/>
          </a:xfrm>
          <a:prstGeom prst="line">
            <a:avLst/>
          </a:prstGeom>
          <a:ln cap="rnd" w="47625">
            <a:solidFill>
              <a:srgbClr val="5F7CA7"/>
            </a:solidFill>
            <a:prstDash val="solid"/>
            <a:headEnd type="none" len="sm" w="sm"/>
            <a:tailEnd type="none" len="sm" w="sm"/>
          </a:ln>
        </p:spPr>
      </p:sp>
      <p:grpSp>
        <p:nvGrpSpPr>
          <p:cNvPr name="Group 8" id="8"/>
          <p:cNvGrpSpPr/>
          <p:nvPr/>
        </p:nvGrpSpPr>
        <p:grpSpPr>
          <a:xfrm rot="0">
            <a:off x="6917271" y="8861557"/>
            <a:ext cx="11370729" cy="1425443"/>
            <a:chOff x="0" y="0"/>
            <a:chExt cx="9539733" cy="1195908"/>
          </a:xfrm>
        </p:grpSpPr>
        <p:sp>
          <p:nvSpPr>
            <p:cNvPr name="Freeform 9" id="9"/>
            <p:cNvSpPr/>
            <p:nvPr/>
          </p:nvSpPr>
          <p:spPr>
            <a:xfrm flipH="false" flipV="false" rot="0">
              <a:off x="0" y="0"/>
              <a:ext cx="9539733" cy="1195908"/>
            </a:xfrm>
            <a:custGeom>
              <a:avLst/>
              <a:gdLst/>
              <a:ahLst/>
              <a:cxnLst/>
              <a:rect r="r" b="b" t="t" l="l"/>
              <a:pathLst>
                <a:path h="1195908" w="9539733">
                  <a:moveTo>
                    <a:pt x="0" y="0"/>
                  </a:moveTo>
                  <a:lnTo>
                    <a:pt x="9539733" y="0"/>
                  </a:lnTo>
                  <a:lnTo>
                    <a:pt x="9539733" y="1195908"/>
                  </a:lnTo>
                  <a:lnTo>
                    <a:pt x="0" y="1195908"/>
                  </a:lnTo>
                  <a:close/>
                </a:path>
              </a:pathLst>
            </a:custGeom>
            <a:solidFill>
              <a:srgbClr val="5F7CA7"/>
            </a:solidFill>
          </p:spPr>
        </p:sp>
      </p:grpSp>
      <p:grpSp>
        <p:nvGrpSpPr>
          <p:cNvPr name="Group 10" id="10"/>
          <p:cNvGrpSpPr/>
          <p:nvPr/>
        </p:nvGrpSpPr>
        <p:grpSpPr>
          <a:xfrm rot="0">
            <a:off x="7597738" y="2910524"/>
            <a:ext cx="9661562" cy="8259386"/>
            <a:chOff x="0" y="0"/>
            <a:chExt cx="3268232" cy="2793916"/>
          </a:xfrm>
        </p:grpSpPr>
        <p:sp>
          <p:nvSpPr>
            <p:cNvPr name="Freeform 11" id="11"/>
            <p:cNvSpPr/>
            <p:nvPr/>
          </p:nvSpPr>
          <p:spPr>
            <a:xfrm flipH="false" flipV="false" rot="0">
              <a:off x="0" y="0"/>
              <a:ext cx="3268232" cy="2793916"/>
            </a:xfrm>
            <a:custGeom>
              <a:avLst/>
              <a:gdLst/>
              <a:ahLst/>
              <a:cxnLst/>
              <a:rect r="r" b="b" t="t" l="l"/>
              <a:pathLst>
                <a:path h="2793916" w="3268232">
                  <a:moveTo>
                    <a:pt x="3143772" y="2793916"/>
                  </a:moveTo>
                  <a:lnTo>
                    <a:pt x="124460" y="2793916"/>
                  </a:lnTo>
                  <a:cubicBezTo>
                    <a:pt x="55880" y="2793916"/>
                    <a:pt x="0" y="2738036"/>
                    <a:pt x="0" y="2669456"/>
                  </a:cubicBezTo>
                  <a:lnTo>
                    <a:pt x="0" y="124460"/>
                  </a:lnTo>
                  <a:cubicBezTo>
                    <a:pt x="0" y="55880"/>
                    <a:pt x="55880" y="0"/>
                    <a:pt x="124460" y="0"/>
                  </a:cubicBezTo>
                  <a:lnTo>
                    <a:pt x="3143772" y="0"/>
                  </a:lnTo>
                  <a:cubicBezTo>
                    <a:pt x="3212352" y="0"/>
                    <a:pt x="3268232" y="55880"/>
                    <a:pt x="3268232" y="124460"/>
                  </a:cubicBezTo>
                  <a:lnTo>
                    <a:pt x="3268232" y="2669456"/>
                  </a:lnTo>
                  <a:cubicBezTo>
                    <a:pt x="3268232" y="2738036"/>
                    <a:pt x="3212352" y="2793916"/>
                    <a:pt x="3143772" y="2793916"/>
                  </a:cubicBezTo>
                  <a:close/>
                </a:path>
              </a:pathLst>
            </a:custGeom>
            <a:solidFill>
              <a:srgbClr val="FFFFFF"/>
            </a:solidFill>
          </p:spPr>
        </p:sp>
      </p:grpSp>
      <p:grpSp>
        <p:nvGrpSpPr>
          <p:cNvPr name="Group 12" id="12"/>
          <p:cNvGrpSpPr/>
          <p:nvPr/>
        </p:nvGrpSpPr>
        <p:grpSpPr>
          <a:xfrm rot="0">
            <a:off x="6656458" y="3804896"/>
            <a:ext cx="1360935" cy="1360935"/>
            <a:chOff x="0" y="0"/>
            <a:chExt cx="1913890" cy="1913890"/>
          </a:xfrm>
        </p:grpSpPr>
        <p:sp>
          <p:nvSpPr>
            <p:cNvPr name="Freeform 13" id="13"/>
            <p:cNvSpPr/>
            <p:nvPr/>
          </p:nvSpPr>
          <p:spPr>
            <a:xfrm flipH="false" flipV="false" rot="0">
              <a:off x="0" y="0"/>
              <a:ext cx="1913890" cy="1913890"/>
            </a:xfrm>
            <a:custGeom>
              <a:avLst/>
              <a:gdLst/>
              <a:ahLst/>
              <a:cxnLst/>
              <a:rect r="r" b="b" t="t" l="l"/>
              <a:pathLst>
                <a:path h="1913890" w="1913890">
                  <a:moveTo>
                    <a:pt x="1789430" y="1913890"/>
                  </a:moveTo>
                  <a:lnTo>
                    <a:pt x="124460" y="1913890"/>
                  </a:lnTo>
                  <a:cubicBezTo>
                    <a:pt x="55880" y="1913890"/>
                    <a:pt x="0" y="1858010"/>
                    <a:pt x="0" y="1789430"/>
                  </a:cubicBezTo>
                  <a:lnTo>
                    <a:pt x="0" y="124460"/>
                  </a:lnTo>
                  <a:cubicBezTo>
                    <a:pt x="0" y="55880"/>
                    <a:pt x="55880" y="0"/>
                    <a:pt x="124460" y="0"/>
                  </a:cubicBezTo>
                  <a:lnTo>
                    <a:pt x="1789430" y="0"/>
                  </a:lnTo>
                  <a:cubicBezTo>
                    <a:pt x="1858010" y="0"/>
                    <a:pt x="1913890" y="55880"/>
                    <a:pt x="1913890" y="124460"/>
                  </a:cubicBezTo>
                  <a:lnTo>
                    <a:pt x="1913890" y="1789430"/>
                  </a:lnTo>
                  <a:cubicBezTo>
                    <a:pt x="1913890" y="1858010"/>
                    <a:pt x="1858010" y="1913890"/>
                    <a:pt x="1789430" y="1913890"/>
                  </a:cubicBezTo>
                  <a:close/>
                </a:path>
              </a:pathLst>
            </a:custGeom>
            <a:solidFill>
              <a:srgbClr val="5F7CA7"/>
            </a:solidFill>
          </p:spPr>
        </p:sp>
      </p:grpSp>
      <p:sp>
        <p:nvSpPr>
          <p:cNvPr name="Freeform 14" id="14"/>
          <p:cNvSpPr/>
          <p:nvPr/>
        </p:nvSpPr>
        <p:spPr>
          <a:xfrm flipH="false" flipV="false" rot="0">
            <a:off x="11479718" y="8697222"/>
            <a:ext cx="329998" cy="334869"/>
          </a:xfrm>
          <a:custGeom>
            <a:avLst/>
            <a:gdLst/>
            <a:ahLst/>
            <a:cxnLst/>
            <a:rect r="r" b="b" t="t" l="l"/>
            <a:pathLst>
              <a:path h="334869" w="329998">
                <a:moveTo>
                  <a:pt x="0" y="0"/>
                </a:moveTo>
                <a:lnTo>
                  <a:pt x="329998" y="0"/>
                </a:lnTo>
                <a:lnTo>
                  <a:pt x="329998" y="334868"/>
                </a:lnTo>
                <a:lnTo>
                  <a:pt x="0" y="334868"/>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15" id="15"/>
          <p:cNvSpPr/>
          <p:nvPr/>
        </p:nvSpPr>
        <p:spPr>
          <a:xfrm flipH="false" flipV="false" rot="0">
            <a:off x="1028700" y="8262208"/>
            <a:ext cx="1028700" cy="1198697"/>
          </a:xfrm>
          <a:custGeom>
            <a:avLst/>
            <a:gdLst/>
            <a:ahLst/>
            <a:cxnLst/>
            <a:rect r="r" b="b" t="t" l="l"/>
            <a:pathLst>
              <a:path h="1198697" w="1028700">
                <a:moveTo>
                  <a:pt x="0" y="0"/>
                </a:moveTo>
                <a:lnTo>
                  <a:pt x="1028700" y="0"/>
                </a:lnTo>
                <a:lnTo>
                  <a:pt x="1028700" y="1198697"/>
                </a:lnTo>
                <a:lnTo>
                  <a:pt x="0" y="1198697"/>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6" id="16"/>
          <p:cNvSpPr/>
          <p:nvPr/>
        </p:nvSpPr>
        <p:spPr>
          <a:xfrm flipH="false" flipV="false" rot="0">
            <a:off x="6965367" y="4039267"/>
            <a:ext cx="892194" cy="892194"/>
          </a:xfrm>
          <a:custGeom>
            <a:avLst/>
            <a:gdLst/>
            <a:ahLst/>
            <a:cxnLst/>
            <a:rect r="r" b="b" t="t" l="l"/>
            <a:pathLst>
              <a:path h="892194" w="892194">
                <a:moveTo>
                  <a:pt x="0" y="0"/>
                </a:moveTo>
                <a:lnTo>
                  <a:pt x="892194" y="0"/>
                </a:lnTo>
                <a:lnTo>
                  <a:pt x="892194" y="892194"/>
                </a:lnTo>
                <a:lnTo>
                  <a:pt x="0" y="892194"/>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grpSp>
        <p:nvGrpSpPr>
          <p:cNvPr name="Group 17" id="17"/>
          <p:cNvGrpSpPr/>
          <p:nvPr/>
        </p:nvGrpSpPr>
        <p:grpSpPr>
          <a:xfrm rot="0">
            <a:off x="8017394" y="9032090"/>
            <a:ext cx="8866300" cy="968268"/>
            <a:chOff x="0" y="0"/>
            <a:chExt cx="2335157" cy="255017"/>
          </a:xfrm>
        </p:grpSpPr>
        <p:sp>
          <p:nvSpPr>
            <p:cNvPr name="Freeform 18" id="18"/>
            <p:cNvSpPr/>
            <p:nvPr/>
          </p:nvSpPr>
          <p:spPr>
            <a:xfrm flipH="false" flipV="false" rot="0">
              <a:off x="0" y="0"/>
              <a:ext cx="2335157" cy="255017"/>
            </a:xfrm>
            <a:custGeom>
              <a:avLst/>
              <a:gdLst/>
              <a:ahLst/>
              <a:cxnLst/>
              <a:rect r="r" b="b" t="t" l="l"/>
              <a:pathLst>
                <a:path h="255017" w="2335157">
                  <a:moveTo>
                    <a:pt x="44532" y="0"/>
                  </a:moveTo>
                  <a:lnTo>
                    <a:pt x="2290625" y="0"/>
                  </a:lnTo>
                  <a:cubicBezTo>
                    <a:pt x="2302436" y="0"/>
                    <a:pt x="2313763" y="4692"/>
                    <a:pt x="2322114" y="13043"/>
                  </a:cubicBezTo>
                  <a:cubicBezTo>
                    <a:pt x="2330466" y="21395"/>
                    <a:pt x="2335157" y="32722"/>
                    <a:pt x="2335157" y="44532"/>
                  </a:cubicBezTo>
                  <a:lnTo>
                    <a:pt x="2335157" y="210485"/>
                  </a:lnTo>
                  <a:cubicBezTo>
                    <a:pt x="2335157" y="235079"/>
                    <a:pt x="2315219" y="255017"/>
                    <a:pt x="2290625" y="255017"/>
                  </a:cubicBezTo>
                  <a:lnTo>
                    <a:pt x="44532" y="255017"/>
                  </a:lnTo>
                  <a:cubicBezTo>
                    <a:pt x="32722" y="255017"/>
                    <a:pt x="21395" y="250325"/>
                    <a:pt x="13043" y="241974"/>
                  </a:cubicBezTo>
                  <a:cubicBezTo>
                    <a:pt x="4692" y="233622"/>
                    <a:pt x="0" y="222295"/>
                    <a:pt x="0" y="210485"/>
                  </a:cubicBezTo>
                  <a:lnTo>
                    <a:pt x="0" y="44532"/>
                  </a:lnTo>
                  <a:cubicBezTo>
                    <a:pt x="0" y="19938"/>
                    <a:pt x="19938" y="0"/>
                    <a:pt x="44532" y="0"/>
                  </a:cubicBezTo>
                  <a:close/>
                </a:path>
              </a:pathLst>
            </a:custGeom>
            <a:solidFill>
              <a:srgbClr val="5F7CA7"/>
            </a:solidFill>
          </p:spPr>
        </p:sp>
        <p:sp>
          <p:nvSpPr>
            <p:cNvPr name="TextBox 19" id="19"/>
            <p:cNvSpPr txBox="true"/>
            <p:nvPr/>
          </p:nvSpPr>
          <p:spPr>
            <a:xfrm>
              <a:off x="0" y="-38100"/>
              <a:ext cx="2335157" cy="293117"/>
            </a:xfrm>
            <a:prstGeom prst="rect">
              <a:avLst/>
            </a:prstGeom>
          </p:spPr>
          <p:txBody>
            <a:bodyPr anchor="ctr" rtlCol="false" tIns="50800" lIns="50800" bIns="50800" rIns="50800"/>
            <a:lstStyle/>
            <a:p>
              <a:pPr algn="ctr">
                <a:lnSpc>
                  <a:spcPts val="3359"/>
                </a:lnSpc>
              </a:pPr>
            </a:p>
          </p:txBody>
        </p:sp>
      </p:grpSp>
      <p:sp>
        <p:nvSpPr>
          <p:cNvPr name="TextBox 20" id="20"/>
          <p:cNvSpPr txBox="true"/>
          <p:nvPr/>
        </p:nvSpPr>
        <p:spPr>
          <a:xfrm rot="0">
            <a:off x="8205440" y="3580586"/>
            <a:ext cx="8794391" cy="4700301"/>
          </a:xfrm>
          <a:prstGeom prst="rect">
            <a:avLst/>
          </a:prstGeom>
        </p:spPr>
        <p:txBody>
          <a:bodyPr anchor="t" rtlCol="false" tIns="0" lIns="0" bIns="0" rIns="0">
            <a:spAutoFit/>
          </a:bodyPr>
          <a:lstStyle/>
          <a:p>
            <a:pPr marL="528690" indent="-264345" lvl="1">
              <a:lnSpc>
                <a:spcPts val="3428"/>
              </a:lnSpc>
              <a:buAutoNum type="arabicPeriod" startAt="1"/>
            </a:pPr>
            <a:r>
              <a:rPr lang="en-US" sz="2448">
                <a:solidFill>
                  <a:srgbClr val="222A35"/>
                </a:solidFill>
                <a:latin typeface="Montserrat"/>
              </a:rPr>
              <a:t> Supply, storage or distribution of goods.</a:t>
            </a:r>
          </a:p>
          <a:p>
            <a:pPr marL="528690" indent="-264345" lvl="1">
              <a:lnSpc>
                <a:spcPts val="3428"/>
              </a:lnSpc>
              <a:buAutoNum type="arabicPeriod" startAt="1"/>
            </a:pPr>
            <a:r>
              <a:rPr lang="en-US" sz="2448">
                <a:solidFill>
                  <a:srgbClr val="222A35"/>
                </a:solidFill>
                <a:latin typeface="Montserrat"/>
              </a:rPr>
              <a:t> Classification, inspection, testing or verification of goods</a:t>
            </a:r>
          </a:p>
          <a:p>
            <a:pPr marL="528690" indent="-264345" lvl="1">
              <a:lnSpc>
                <a:spcPts val="3428"/>
              </a:lnSpc>
              <a:buAutoNum type="arabicPeriod" startAt="1"/>
            </a:pPr>
            <a:r>
              <a:rPr lang="en-US" sz="2448">
                <a:solidFill>
                  <a:srgbClr val="222A35"/>
                </a:solidFill>
                <a:latin typeface="Montserrat"/>
              </a:rPr>
              <a:t> Operations that do not modify the characteristics of the goods, in accordance with article 15, section VI of the IMMEX Decree, which includes packaging, sanding, gumming, polishing, painting or waxing, among others.</a:t>
            </a:r>
          </a:p>
          <a:p>
            <a:pPr marL="528690" indent="-264345" lvl="1">
              <a:lnSpc>
                <a:spcPts val="3428"/>
              </a:lnSpc>
              <a:buAutoNum type="arabicPeriod" startAt="1"/>
            </a:pPr>
            <a:r>
              <a:rPr lang="en-US" sz="2448">
                <a:solidFill>
                  <a:srgbClr val="222A35"/>
                </a:solidFill>
                <a:latin typeface="Montserrat"/>
              </a:rPr>
              <a:t> Integration of kits or material for promotional purposes that include the products to be exported.</a:t>
            </a:r>
          </a:p>
          <a:p>
            <a:pPr marL="528690" indent="-264345" lvl="1">
              <a:lnSpc>
                <a:spcPts val="3428"/>
              </a:lnSpc>
              <a:buAutoNum type="arabicPeriod" startAt="1"/>
            </a:pPr>
            <a:r>
              <a:rPr lang="en-US" sz="2448">
                <a:solidFill>
                  <a:srgbClr val="222A35"/>
                </a:solidFill>
                <a:latin typeface="Montserrat"/>
              </a:rPr>
              <a:t> Repair, rework, or maintenance of goods</a:t>
            </a:r>
          </a:p>
        </p:txBody>
      </p:sp>
      <p:sp>
        <p:nvSpPr>
          <p:cNvPr name="TextBox 21" id="21"/>
          <p:cNvSpPr txBox="true"/>
          <p:nvPr/>
        </p:nvSpPr>
        <p:spPr>
          <a:xfrm rot="0">
            <a:off x="10142696" y="485775"/>
            <a:ext cx="7202008" cy="1085850"/>
          </a:xfrm>
          <a:prstGeom prst="rect">
            <a:avLst/>
          </a:prstGeom>
        </p:spPr>
        <p:txBody>
          <a:bodyPr anchor="t" rtlCol="false" tIns="0" lIns="0" bIns="0" rIns="0">
            <a:spAutoFit/>
          </a:bodyPr>
          <a:lstStyle/>
          <a:p>
            <a:pPr>
              <a:lnSpc>
                <a:spcPts val="4320"/>
              </a:lnSpc>
            </a:pPr>
            <a:r>
              <a:rPr lang="en-US" sz="3600">
                <a:solidFill>
                  <a:srgbClr val="F6F6F6"/>
                </a:solidFill>
                <a:latin typeface="Montserrat Bold"/>
              </a:rPr>
              <a:t>ACTIVITIES RELATED TO THE IMMEX PROGRAM</a:t>
            </a:r>
          </a:p>
        </p:txBody>
      </p:sp>
      <p:sp>
        <p:nvSpPr>
          <p:cNvPr name="TextBox 22" id="22"/>
          <p:cNvSpPr txBox="true"/>
          <p:nvPr/>
        </p:nvSpPr>
        <p:spPr>
          <a:xfrm rot="0">
            <a:off x="8696138" y="9289265"/>
            <a:ext cx="7508811" cy="413182"/>
          </a:xfrm>
          <a:prstGeom prst="rect">
            <a:avLst/>
          </a:prstGeom>
        </p:spPr>
        <p:txBody>
          <a:bodyPr anchor="t" rtlCol="false" tIns="0" lIns="0" bIns="0" rIns="0">
            <a:spAutoFit/>
          </a:bodyPr>
          <a:lstStyle/>
          <a:p>
            <a:pPr algn="ctr">
              <a:lnSpc>
                <a:spcPts val="3476"/>
              </a:lnSpc>
              <a:spcBef>
                <a:spcPct val="0"/>
              </a:spcBef>
            </a:pPr>
            <a:r>
              <a:rPr lang="en-US" sz="2483">
                <a:solidFill>
                  <a:srgbClr val="F6F6F6"/>
                </a:solidFill>
                <a:latin typeface="Montserrat Bold"/>
              </a:rPr>
              <a:t>O</a:t>
            </a:r>
            <a:r>
              <a:rPr lang="en-US" sz="2483">
                <a:solidFill>
                  <a:srgbClr val="F6F6F6"/>
                </a:solidFill>
                <a:latin typeface="Montserrat Bold"/>
              </a:rPr>
              <a:t>ptimizing the operation, achieving results</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5F7CA7"/>
        </a:solidFill>
      </p:bgPr>
    </p:bg>
    <p:spTree>
      <p:nvGrpSpPr>
        <p:cNvPr id="1" name=""/>
        <p:cNvGrpSpPr/>
        <p:nvPr/>
      </p:nvGrpSpPr>
      <p:grpSpPr>
        <a:xfrm>
          <a:off x="0" y="0"/>
          <a:ext cx="0" cy="0"/>
          <a:chOff x="0" y="0"/>
          <a:chExt cx="0" cy="0"/>
        </a:xfrm>
      </p:grpSpPr>
      <p:grpSp>
        <p:nvGrpSpPr>
          <p:cNvPr name="Group 2" id="2"/>
          <p:cNvGrpSpPr/>
          <p:nvPr/>
        </p:nvGrpSpPr>
        <p:grpSpPr>
          <a:xfrm rot="0">
            <a:off x="17233267" y="8981885"/>
            <a:ext cx="1054733" cy="1054733"/>
            <a:chOff x="0" y="0"/>
            <a:chExt cx="1913890" cy="1913890"/>
          </a:xfrm>
        </p:grpSpPr>
        <p:sp>
          <p:nvSpPr>
            <p:cNvPr name="Freeform 3" id="3"/>
            <p:cNvSpPr/>
            <p:nvPr/>
          </p:nvSpPr>
          <p:spPr>
            <a:xfrm flipH="false" flipV="false" rot="0">
              <a:off x="0" y="0"/>
              <a:ext cx="1913890" cy="1913890"/>
            </a:xfrm>
            <a:custGeom>
              <a:avLst/>
              <a:gdLst/>
              <a:ahLst/>
              <a:cxnLst/>
              <a:rect r="r" b="b" t="t" l="l"/>
              <a:pathLst>
                <a:path h="1913890" w="1913890">
                  <a:moveTo>
                    <a:pt x="1789430" y="1913890"/>
                  </a:moveTo>
                  <a:lnTo>
                    <a:pt x="124460" y="1913890"/>
                  </a:lnTo>
                  <a:cubicBezTo>
                    <a:pt x="55880" y="1913890"/>
                    <a:pt x="0" y="1858010"/>
                    <a:pt x="0" y="1789430"/>
                  </a:cubicBezTo>
                  <a:lnTo>
                    <a:pt x="0" y="124460"/>
                  </a:lnTo>
                  <a:cubicBezTo>
                    <a:pt x="0" y="55880"/>
                    <a:pt x="55880" y="0"/>
                    <a:pt x="124460" y="0"/>
                  </a:cubicBezTo>
                  <a:lnTo>
                    <a:pt x="1789430" y="0"/>
                  </a:lnTo>
                  <a:cubicBezTo>
                    <a:pt x="1858010" y="0"/>
                    <a:pt x="1913890" y="55880"/>
                    <a:pt x="1913890" y="124460"/>
                  </a:cubicBezTo>
                  <a:lnTo>
                    <a:pt x="1913890" y="1789430"/>
                  </a:lnTo>
                  <a:cubicBezTo>
                    <a:pt x="1913890" y="1858010"/>
                    <a:pt x="1858010" y="1913890"/>
                    <a:pt x="1789430" y="1913890"/>
                  </a:cubicBezTo>
                  <a:close/>
                </a:path>
              </a:pathLst>
            </a:custGeom>
            <a:solidFill>
              <a:srgbClr val="EDB425"/>
            </a:solidFill>
          </p:spPr>
        </p:sp>
      </p:grpSp>
      <p:sp>
        <p:nvSpPr>
          <p:cNvPr name="Freeform 4" id="4"/>
          <p:cNvSpPr/>
          <p:nvPr/>
        </p:nvSpPr>
        <p:spPr>
          <a:xfrm flipH="false" flipV="false" rot="0">
            <a:off x="17448112" y="9192118"/>
            <a:ext cx="625042" cy="634268"/>
          </a:xfrm>
          <a:custGeom>
            <a:avLst/>
            <a:gdLst/>
            <a:ahLst/>
            <a:cxnLst/>
            <a:rect r="r" b="b" t="t" l="l"/>
            <a:pathLst>
              <a:path h="634268" w="625042">
                <a:moveTo>
                  <a:pt x="0" y="0"/>
                </a:moveTo>
                <a:lnTo>
                  <a:pt x="625043" y="0"/>
                </a:lnTo>
                <a:lnTo>
                  <a:pt x="625043" y="634268"/>
                </a:lnTo>
                <a:lnTo>
                  <a:pt x="0" y="634268"/>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5" id="5"/>
          <p:cNvGrpSpPr/>
          <p:nvPr/>
        </p:nvGrpSpPr>
        <p:grpSpPr>
          <a:xfrm rot="0">
            <a:off x="0" y="8210360"/>
            <a:ext cx="7348393" cy="1543050"/>
            <a:chOff x="0" y="0"/>
            <a:chExt cx="1935379" cy="406400"/>
          </a:xfrm>
        </p:grpSpPr>
        <p:sp>
          <p:nvSpPr>
            <p:cNvPr name="Freeform 6" id="6"/>
            <p:cNvSpPr/>
            <p:nvPr/>
          </p:nvSpPr>
          <p:spPr>
            <a:xfrm flipH="false" flipV="false" rot="0">
              <a:off x="0" y="0"/>
              <a:ext cx="1935379" cy="406400"/>
            </a:xfrm>
            <a:custGeom>
              <a:avLst/>
              <a:gdLst/>
              <a:ahLst/>
              <a:cxnLst/>
              <a:rect r="r" b="b" t="t" l="l"/>
              <a:pathLst>
                <a:path h="406400" w="1935379">
                  <a:moveTo>
                    <a:pt x="0" y="0"/>
                  </a:moveTo>
                  <a:lnTo>
                    <a:pt x="1935379" y="0"/>
                  </a:lnTo>
                  <a:lnTo>
                    <a:pt x="1935379" y="406400"/>
                  </a:lnTo>
                  <a:lnTo>
                    <a:pt x="0" y="406400"/>
                  </a:lnTo>
                  <a:close/>
                </a:path>
              </a:pathLst>
            </a:custGeom>
            <a:solidFill>
              <a:srgbClr val="222A35"/>
            </a:solidFill>
          </p:spPr>
        </p:sp>
        <p:sp>
          <p:nvSpPr>
            <p:cNvPr name="TextBox 7" id="7"/>
            <p:cNvSpPr txBox="true"/>
            <p:nvPr/>
          </p:nvSpPr>
          <p:spPr>
            <a:xfrm>
              <a:off x="0" y="-38100"/>
              <a:ext cx="1935379" cy="444500"/>
            </a:xfrm>
            <a:prstGeom prst="rect">
              <a:avLst/>
            </a:prstGeom>
          </p:spPr>
          <p:txBody>
            <a:bodyPr anchor="ctr" rtlCol="false" tIns="50800" lIns="50800" bIns="50800" rIns="50800"/>
            <a:lstStyle/>
            <a:p>
              <a:pPr algn="ctr">
                <a:lnSpc>
                  <a:spcPts val="3359"/>
                </a:lnSpc>
              </a:pPr>
            </a:p>
          </p:txBody>
        </p:sp>
      </p:grpSp>
      <p:grpSp>
        <p:nvGrpSpPr>
          <p:cNvPr name="Group 8" id="8"/>
          <p:cNvGrpSpPr/>
          <p:nvPr/>
        </p:nvGrpSpPr>
        <p:grpSpPr>
          <a:xfrm rot="0">
            <a:off x="8193825" y="78525"/>
            <a:ext cx="1900349" cy="1900349"/>
            <a:chOff x="0" y="0"/>
            <a:chExt cx="812800" cy="812800"/>
          </a:xfrm>
        </p:grpSpPr>
        <p:sp>
          <p:nvSpPr>
            <p:cNvPr name="Freeform 9" id="9"/>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sp>
        <p:sp>
          <p:nvSpPr>
            <p:cNvPr name="TextBox 10" id="10"/>
            <p:cNvSpPr txBox="true"/>
            <p:nvPr/>
          </p:nvSpPr>
          <p:spPr>
            <a:xfrm>
              <a:off x="76200" y="38100"/>
              <a:ext cx="660400" cy="698500"/>
            </a:xfrm>
            <a:prstGeom prst="rect">
              <a:avLst/>
            </a:prstGeom>
          </p:spPr>
          <p:txBody>
            <a:bodyPr anchor="ctr" rtlCol="false" tIns="50800" lIns="50800" bIns="50800" rIns="50800"/>
            <a:lstStyle/>
            <a:p>
              <a:pPr algn="ctr">
                <a:lnSpc>
                  <a:spcPts val="3359"/>
                </a:lnSpc>
              </a:pPr>
            </a:p>
          </p:txBody>
        </p:sp>
      </p:grpSp>
      <p:sp>
        <p:nvSpPr>
          <p:cNvPr name="Freeform 11" id="11"/>
          <p:cNvSpPr/>
          <p:nvPr/>
        </p:nvSpPr>
        <p:spPr>
          <a:xfrm flipH="false" flipV="false" rot="0">
            <a:off x="7774152" y="0"/>
            <a:ext cx="9986481" cy="9258300"/>
          </a:xfrm>
          <a:custGeom>
            <a:avLst/>
            <a:gdLst/>
            <a:ahLst/>
            <a:cxnLst/>
            <a:rect r="r" b="b" t="t" l="l"/>
            <a:pathLst>
              <a:path h="9258300" w="9986481">
                <a:moveTo>
                  <a:pt x="0" y="0"/>
                </a:moveTo>
                <a:lnTo>
                  <a:pt x="9986481" y="0"/>
                </a:lnTo>
                <a:lnTo>
                  <a:pt x="9986481" y="9258300"/>
                </a:lnTo>
                <a:lnTo>
                  <a:pt x="0" y="9258300"/>
                </a:lnTo>
                <a:lnTo>
                  <a:pt x="0" y="0"/>
                </a:lnTo>
                <a:close/>
              </a:path>
            </a:pathLst>
          </a:custGeom>
          <a:blipFill>
            <a:blip r:embed="rId4"/>
            <a:stretch>
              <a:fillRect l="0" t="0" r="0" b="0"/>
            </a:stretch>
          </a:blipFill>
        </p:spPr>
      </p:sp>
      <p:grpSp>
        <p:nvGrpSpPr>
          <p:cNvPr name="Group 12" id="12"/>
          <p:cNvGrpSpPr/>
          <p:nvPr/>
        </p:nvGrpSpPr>
        <p:grpSpPr>
          <a:xfrm rot="0">
            <a:off x="1317126" y="737088"/>
            <a:ext cx="1900349" cy="1900349"/>
            <a:chOff x="0" y="0"/>
            <a:chExt cx="812800" cy="812800"/>
          </a:xfrm>
        </p:grpSpPr>
        <p:sp>
          <p:nvSpPr>
            <p:cNvPr name="Freeform 13" id="13"/>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sp>
        <p:sp>
          <p:nvSpPr>
            <p:cNvPr name="TextBox 14" id="14"/>
            <p:cNvSpPr txBox="true"/>
            <p:nvPr/>
          </p:nvSpPr>
          <p:spPr>
            <a:xfrm>
              <a:off x="76200" y="38100"/>
              <a:ext cx="660400" cy="698500"/>
            </a:xfrm>
            <a:prstGeom prst="rect">
              <a:avLst/>
            </a:prstGeom>
          </p:spPr>
          <p:txBody>
            <a:bodyPr anchor="ctr" rtlCol="false" tIns="50800" lIns="50800" bIns="50800" rIns="50800"/>
            <a:lstStyle/>
            <a:p>
              <a:pPr algn="ctr">
                <a:lnSpc>
                  <a:spcPts val="3359"/>
                </a:lnSpc>
              </a:pPr>
            </a:p>
          </p:txBody>
        </p:sp>
      </p:grpSp>
      <p:sp>
        <p:nvSpPr>
          <p:cNvPr name="Freeform 15" id="15"/>
          <p:cNvSpPr/>
          <p:nvPr/>
        </p:nvSpPr>
        <p:spPr>
          <a:xfrm flipH="false" flipV="false" rot="0">
            <a:off x="772321" y="540899"/>
            <a:ext cx="10242573" cy="9495719"/>
          </a:xfrm>
          <a:custGeom>
            <a:avLst/>
            <a:gdLst/>
            <a:ahLst/>
            <a:cxnLst/>
            <a:rect r="r" b="b" t="t" l="l"/>
            <a:pathLst>
              <a:path h="9495719" w="10242573">
                <a:moveTo>
                  <a:pt x="0" y="0"/>
                </a:moveTo>
                <a:lnTo>
                  <a:pt x="10242574" y="0"/>
                </a:lnTo>
                <a:lnTo>
                  <a:pt x="10242574" y="9495719"/>
                </a:lnTo>
                <a:lnTo>
                  <a:pt x="0" y="9495719"/>
                </a:lnTo>
                <a:lnTo>
                  <a:pt x="0" y="0"/>
                </a:lnTo>
                <a:close/>
              </a:path>
            </a:pathLst>
          </a:custGeom>
          <a:blipFill>
            <a:blip r:embed="rId5"/>
            <a:stretch>
              <a:fillRect l="0" t="0" r="0" b="0"/>
            </a:stretch>
          </a:blipFill>
        </p:spPr>
      </p:sp>
      <p:sp>
        <p:nvSpPr>
          <p:cNvPr name="TextBox 16" id="16"/>
          <p:cNvSpPr txBox="true"/>
          <p:nvPr/>
        </p:nvSpPr>
        <p:spPr>
          <a:xfrm rot="0">
            <a:off x="232595" y="8972360"/>
            <a:ext cx="8687074" cy="1115187"/>
          </a:xfrm>
          <a:prstGeom prst="rect">
            <a:avLst/>
          </a:prstGeom>
        </p:spPr>
        <p:txBody>
          <a:bodyPr anchor="t" rtlCol="false" tIns="0" lIns="0" bIns="0" rIns="0">
            <a:spAutoFit/>
          </a:bodyPr>
          <a:lstStyle/>
          <a:p>
            <a:pPr>
              <a:lnSpc>
                <a:spcPts val="4464"/>
              </a:lnSpc>
            </a:pPr>
            <a:r>
              <a:rPr lang="en-US" sz="3600">
                <a:solidFill>
                  <a:srgbClr val="FFFFFF"/>
                </a:solidFill>
                <a:latin typeface="Montserrat Bold"/>
              </a:rPr>
              <a:t>IMMEX TIME DIAGRAMS</a:t>
            </a:r>
          </a:p>
          <a:p>
            <a:pPr>
              <a:lnSpc>
                <a:spcPts val="4464"/>
              </a:lnSpc>
            </a:pPr>
          </a:p>
        </p:txBody>
      </p:sp>
      <p:sp>
        <p:nvSpPr>
          <p:cNvPr name="AutoShape 17" id="17"/>
          <p:cNvSpPr/>
          <p:nvPr/>
        </p:nvSpPr>
        <p:spPr>
          <a:xfrm>
            <a:off x="7348393" y="9464737"/>
            <a:ext cx="9248531" cy="19050"/>
          </a:xfrm>
          <a:prstGeom prst="line">
            <a:avLst/>
          </a:prstGeom>
          <a:ln cap="flat" w="38100">
            <a:solidFill>
              <a:srgbClr val="000000"/>
            </a:solidFill>
            <a:prstDash val="solid"/>
            <a:headEnd type="none" len="sm" w="sm"/>
            <a:tailEnd type="none" len="sm" w="sm"/>
          </a:ln>
        </p:spPr>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AutoShape 2" id="2"/>
          <p:cNvSpPr/>
          <p:nvPr/>
        </p:nvSpPr>
        <p:spPr>
          <a:xfrm rot="0">
            <a:off x="13411071" y="0"/>
            <a:ext cx="4876929" cy="10287000"/>
          </a:xfrm>
          <a:prstGeom prst="rect">
            <a:avLst/>
          </a:prstGeom>
          <a:solidFill>
            <a:srgbClr val="222A35"/>
          </a:solidFill>
        </p:spPr>
      </p:sp>
      <p:sp>
        <p:nvSpPr>
          <p:cNvPr name="AutoShape 3" id="3"/>
          <p:cNvSpPr/>
          <p:nvPr/>
        </p:nvSpPr>
        <p:spPr>
          <a:xfrm rot="0">
            <a:off x="35" y="-84785"/>
            <a:ext cx="13411071" cy="10287000"/>
          </a:xfrm>
          <a:prstGeom prst="rect">
            <a:avLst/>
          </a:prstGeom>
          <a:solidFill>
            <a:srgbClr val="222A35"/>
          </a:solidFill>
        </p:spPr>
      </p:sp>
      <p:grpSp>
        <p:nvGrpSpPr>
          <p:cNvPr name="Group 4" id="4"/>
          <p:cNvGrpSpPr/>
          <p:nvPr/>
        </p:nvGrpSpPr>
        <p:grpSpPr>
          <a:xfrm rot="0">
            <a:off x="13411071" y="1028700"/>
            <a:ext cx="3848229" cy="1346202"/>
            <a:chOff x="0" y="0"/>
            <a:chExt cx="5471013" cy="1913890"/>
          </a:xfrm>
        </p:grpSpPr>
        <p:sp>
          <p:nvSpPr>
            <p:cNvPr name="Freeform 5" id="5"/>
            <p:cNvSpPr/>
            <p:nvPr/>
          </p:nvSpPr>
          <p:spPr>
            <a:xfrm flipH="false" flipV="false" rot="0">
              <a:off x="0" y="0"/>
              <a:ext cx="5471013" cy="1913890"/>
            </a:xfrm>
            <a:custGeom>
              <a:avLst/>
              <a:gdLst/>
              <a:ahLst/>
              <a:cxnLst/>
              <a:rect r="r" b="b" t="t" l="l"/>
              <a:pathLst>
                <a:path h="1913890" w="5471013">
                  <a:moveTo>
                    <a:pt x="5346553" y="1913890"/>
                  </a:moveTo>
                  <a:lnTo>
                    <a:pt x="124460" y="1913890"/>
                  </a:lnTo>
                  <a:cubicBezTo>
                    <a:pt x="55880" y="1913890"/>
                    <a:pt x="0" y="1858010"/>
                    <a:pt x="0" y="1789430"/>
                  </a:cubicBezTo>
                  <a:lnTo>
                    <a:pt x="0" y="124460"/>
                  </a:lnTo>
                  <a:cubicBezTo>
                    <a:pt x="0" y="55880"/>
                    <a:pt x="55880" y="0"/>
                    <a:pt x="124460" y="0"/>
                  </a:cubicBezTo>
                  <a:lnTo>
                    <a:pt x="5346553" y="0"/>
                  </a:lnTo>
                  <a:cubicBezTo>
                    <a:pt x="5415133" y="0"/>
                    <a:pt x="5471013" y="55880"/>
                    <a:pt x="5471013" y="124460"/>
                  </a:cubicBezTo>
                  <a:lnTo>
                    <a:pt x="5471013" y="1789430"/>
                  </a:lnTo>
                  <a:cubicBezTo>
                    <a:pt x="5471013" y="1858010"/>
                    <a:pt x="5415133" y="1913890"/>
                    <a:pt x="5346553" y="1913890"/>
                  </a:cubicBezTo>
                  <a:close/>
                </a:path>
              </a:pathLst>
            </a:custGeom>
            <a:solidFill>
              <a:srgbClr val="5F7CA7"/>
            </a:solidFill>
          </p:spPr>
        </p:sp>
      </p:grpSp>
      <p:grpSp>
        <p:nvGrpSpPr>
          <p:cNvPr name="Group 6" id="6"/>
          <p:cNvGrpSpPr/>
          <p:nvPr/>
        </p:nvGrpSpPr>
        <p:grpSpPr>
          <a:xfrm rot="0">
            <a:off x="7196093" y="2475590"/>
            <a:ext cx="9769678" cy="6181767"/>
            <a:chOff x="0" y="0"/>
            <a:chExt cx="13026237" cy="8242356"/>
          </a:xfrm>
        </p:grpSpPr>
        <p:pic>
          <p:nvPicPr>
            <p:cNvPr name="Picture 7" id="7"/>
            <p:cNvPicPr>
              <a:picLocks noChangeAspect="true"/>
            </p:cNvPicPr>
            <p:nvPr/>
          </p:nvPicPr>
          <p:blipFill>
            <a:blip r:embed="rId2"/>
            <a:srcRect l="5533" t="0" r="5533" b="0"/>
            <a:stretch>
              <a:fillRect/>
            </a:stretch>
          </p:blipFill>
          <p:spPr>
            <a:xfrm flipH="false" flipV="false">
              <a:off x="0" y="0"/>
              <a:ext cx="13026237" cy="8242356"/>
            </a:xfrm>
            <a:prstGeom prst="rect">
              <a:avLst/>
            </a:prstGeom>
          </p:spPr>
        </p:pic>
      </p:grpSp>
      <p:sp>
        <p:nvSpPr>
          <p:cNvPr name="AutoShape 8" id="8"/>
          <p:cNvSpPr/>
          <p:nvPr/>
        </p:nvSpPr>
        <p:spPr>
          <a:xfrm rot="-5062">
            <a:off x="28" y="1711884"/>
            <a:ext cx="13692405" cy="0"/>
          </a:xfrm>
          <a:prstGeom prst="line">
            <a:avLst/>
          </a:prstGeom>
          <a:ln cap="rnd" w="47625">
            <a:solidFill>
              <a:srgbClr val="5F7CA7"/>
            </a:solidFill>
            <a:prstDash val="solid"/>
            <a:headEnd type="none" len="sm" w="sm"/>
            <a:tailEnd type="none" len="sm" w="sm"/>
          </a:ln>
        </p:spPr>
      </p:sp>
      <p:sp>
        <p:nvSpPr>
          <p:cNvPr name="AutoShape 9" id="9"/>
          <p:cNvSpPr/>
          <p:nvPr/>
        </p:nvSpPr>
        <p:spPr>
          <a:xfrm>
            <a:off x="514491" y="5523442"/>
            <a:ext cx="1140923" cy="6780"/>
          </a:xfrm>
          <a:prstGeom prst="line">
            <a:avLst/>
          </a:prstGeom>
          <a:ln cap="rnd" w="47625">
            <a:solidFill>
              <a:srgbClr val="5F7CA7"/>
            </a:solidFill>
            <a:prstDash val="solid"/>
            <a:headEnd type="none" len="sm" w="sm"/>
            <a:tailEnd type="none" len="sm" w="sm"/>
          </a:ln>
        </p:spPr>
      </p:sp>
      <p:grpSp>
        <p:nvGrpSpPr>
          <p:cNvPr name="Group 10" id="10"/>
          <p:cNvGrpSpPr/>
          <p:nvPr/>
        </p:nvGrpSpPr>
        <p:grpSpPr>
          <a:xfrm rot="0">
            <a:off x="6994303" y="5058715"/>
            <a:ext cx="990639" cy="990639"/>
            <a:chOff x="0" y="0"/>
            <a:chExt cx="1913890" cy="1913890"/>
          </a:xfrm>
        </p:grpSpPr>
        <p:sp>
          <p:nvSpPr>
            <p:cNvPr name="Freeform 11" id="11"/>
            <p:cNvSpPr/>
            <p:nvPr/>
          </p:nvSpPr>
          <p:spPr>
            <a:xfrm flipH="false" flipV="false" rot="0">
              <a:off x="0" y="0"/>
              <a:ext cx="1913890" cy="1913890"/>
            </a:xfrm>
            <a:custGeom>
              <a:avLst/>
              <a:gdLst/>
              <a:ahLst/>
              <a:cxnLst/>
              <a:rect r="r" b="b" t="t" l="l"/>
              <a:pathLst>
                <a:path h="1913890" w="1913890">
                  <a:moveTo>
                    <a:pt x="1789430" y="1913890"/>
                  </a:moveTo>
                  <a:lnTo>
                    <a:pt x="124460" y="1913890"/>
                  </a:lnTo>
                  <a:cubicBezTo>
                    <a:pt x="55880" y="1913890"/>
                    <a:pt x="0" y="1858010"/>
                    <a:pt x="0" y="1789430"/>
                  </a:cubicBezTo>
                  <a:lnTo>
                    <a:pt x="0" y="124460"/>
                  </a:lnTo>
                  <a:cubicBezTo>
                    <a:pt x="0" y="55880"/>
                    <a:pt x="55880" y="0"/>
                    <a:pt x="124460" y="0"/>
                  </a:cubicBezTo>
                  <a:lnTo>
                    <a:pt x="1789430" y="0"/>
                  </a:lnTo>
                  <a:cubicBezTo>
                    <a:pt x="1858010" y="0"/>
                    <a:pt x="1913890" y="55880"/>
                    <a:pt x="1913890" y="124460"/>
                  </a:cubicBezTo>
                  <a:lnTo>
                    <a:pt x="1913890" y="1789430"/>
                  </a:lnTo>
                  <a:cubicBezTo>
                    <a:pt x="1913890" y="1858010"/>
                    <a:pt x="1858010" y="1913890"/>
                    <a:pt x="1789430" y="1913890"/>
                  </a:cubicBezTo>
                  <a:close/>
                </a:path>
              </a:pathLst>
            </a:custGeom>
            <a:solidFill>
              <a:srgbClr val="5F7CA7"/>
            </a:solidFill>
          </p:spPr>
        </p:sp>
      </p:grpSp>
      <p:sp>
        <p:nvSpPr>
          <p:cNvPr name="Freeform 12" id="12"/>
          <p:cNvSpPr/>
          <p:nvPr/>
        </p:nvSpPr>
        <p:spPr>
          <a:xfrm flipH="false" flipV="false" rot="0">
            <a:off x="7196093" y="5256172"/>
            <a:ext cx="587059" cy="595724"/>
          </a:xfrm>
          <a:custGeom>
            <a:avLst/>
            <a:gdLst/>
            <a:ahLst/>
            <a:cxnLst/>
            <a:rect r="r" b="b" t="t" l="l"/>
            <a:pathLst>
              <a:path h="595724" w="587059">
                <a:moveTo>
                  <a:pt x="0" y="0"/>
                </a:moveTo>
                <a:lnTo>
                  <a:pt x="587059" y="0"/>
                </a:lnTo>
                <a:lnTo>
                  <a:pt x="587059" y="595724"/>
                </a:lnTo>
                <a:lnTo>
                  <a:pt x="0" y="595724"/>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grpSp>
        <p:nvGrpSpPr>
          <p:cNvPr name="Group 13" id="13"/>
          <p:cNvGrpSpPr/>
          <p:nvPr/>
        </p:nvGrpSpPr>
        <p:grpSpPr>
          <a:xfrm rot="0">
            <a:off x="6298909" y="8657357"/>
            <a:ext cx="10960391" cy="1629643"/>
            <a:chOff x="0" y="0"/>
            <a:chExt cx="4294304" cy="638497"/>
          </a:xfrm>
        </p:grpSpPr>
        <p:sp>
          <p:nvSpPr>
            <p:cNvPr name="Freeform 14" id="14"/>
            <p:cNvSpPr/>
            <p:nvPr/>
          </p:nvSpPr>
          <p:spPr>
            <a:xfrm flipH="false" flipV="false" rot="0">
              <a:off x="0" y="0"/>
              <a:ext cx="4294304" cy="638497"/>
            </a:xfrm>
            <a:custGeom>
              <a:avLst/>
              <a:gdLst/>
              <a:ahLst/>
              <a:cxnLst/>
              <a:rect r="r" b="b" t="t" l="l"/>
              <a:pathLst>
                <a:path h="638497" w="4294304">
                  <a:moveTo>
                    <a:pt x="0" y="0"/>
                  </a:moveTo>
                  <a:lnTo>
                    <a:pt x="4294304" y="0"/>
                  </a:lnTo>
                  <a:lnTo>
                    <a:pt x="4294304" y="638497"/>
                  </a:lnTo>
                  <a:lnTo>
                    <a:pt x="0" y="638497"/>
                  </a:lnTo>
                  <a:close/>
                </a:path>
              </a:pathLst>
            </a:custGeom>
            <a:solidFill>
              <a:srgbClr val="5F7CA7"/>
            </a:solidFill>
          </p:spPr>
        </p:sp>
      </p:grpSp>
      <p:sp>
        <p:nvSpPr>
          <p:cNvPr name="Freeform 15" id="15"/>
          <p:cNvSpPr/>
          <p:nvPr/>
        </p:nvSpPr>
        <p:spPr>
          <a:xfrm flipH="false" flipV="false" rot="0">
            <a:off x="0" y="2050652"/>
            <a:ext cx="1028700" cy="1198697"/>
          </a:xfrm>
          <a:custGeom>
            <a:avLst/>
            <a:gdLst/>
            <a:ahLst/>
            <a:cxnLst/>
            <a:rect r="r" b="b" t="t" l="l"/>
            <a:pathLst>
              <a:path h="1198697" w="1028700">
                <a:moveTo>
                  <a:pt x="0" y="0"/>
                </a:moveTo>
                <a:lnTo>
                  <a:pt x="1028700" y="0"/>
                </a:lnTo>
                <a:lnTo>
                  <a:pt x="1028700" y="1198697"/>
                </a:lnTo>
                <a:lnTo>
                  <a:pt x="0" y="1198697"/>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6" id="16"/>
          <p:cNvSpPr/>
          <p:nvPr/>
        </p:nvSpPr>
        <p:spPr>
          <a:xfrm flipH="false" flipV="false" rot="0">
            <a:off x="6646528" y="9050040"/>
            <a:ext cx="2733913" cy="1024078"/>
          </a:xfrm>
          <a:custGeom>
            <a:avLst/>
            <a:gdLst/>
            <a:ahLst/>
            <a:cxnLst/>
            <a:rect r="r" b="b" t="t" l="l"/>
            <a:pathLst>
              <a:path h="1024078" w="2733913">
                <a:moveTo>
                  <a:pt x="0" y="0"/>
                </a:moveTo>
                <a:lnTo>
                  <a:pt x="2733913" y="0"/>
                </a:lnTo>
                <a:lnTo>
                  <a:pt x="2733913" y="1024078"/>
                </a:lnTo>
                <a:lnTo>
                  <a:pt x="0" y="1024078"/>
                </a:lnTo>
                <a:lnTo>
                  <a:pt x="0" y="0"/>
                </a:lnTo>
                <a:close/>
              </a:path>
            </a:pathLst>
          </a:custGeom>
          <a:blipFill>
            <a:blip r:embed="rId7"/>
            <a:stretch>
              <a:fillRect l="0" t="0" r="0" b="0"/>
            </a:stretch>
          </a:blipFill>
        </p:spPr>
      </p:sp>
      <p:sp>
        <p:nvSpPr>
          <p:cNvPr name="TextBox 17" id="17"/>
          <p:cNvSpPr txBox="true"/>
          <p:nvPr/>
        </p:nvSpPr>
        <p:spPr>
          <a:xfrm rot="0">
            <a:off x="514350" y="6001728"/>
            <a:ext cx="5784559" cy="2557145"/>
          </a:xfrm>
          <a:prstGeom prst="rect">
            <a:avLst/>
          </a:prstGeom>
        </p:spPr>
        <p:txBody>
          <a:bodyPr anchor="t" rtlCol="false" tIns="0" lIns="0" bIns="0" rIns="0">
            <a:spAutoFit/>
          </a:bodyPr>
          <a:lstStyle/>
          <a:p>
            <a:pPr>
              <a:lnSpc>
                <a:spcPts val="3430"/>
              </a:lnSpc>
            </a:pPr>
            <a:r>
              <a:rPr lang="en-US" sz="2450">
                <a:solidFill>
                  <a:srgbClr val="FFFFFF"/>
                </a:solidFill>
                <a:latin typeface="Montserrat"/>
              </a:rPr>
              <a:t>Through our 3PL Services combined with the IMMEX Program, we can consolidate the different import operations that the customer’s shipments require.</a:t>
            </a:r>
          </a:p>
          <a:p>
            <a:pPr>
              <a:lnSpc>
                <a:spcPts val="3430"/>
              </a:lnSpc>
            </a:pPr>
          </a:p>
        </p:txBody>
      </p:sp>
      <p:sp>
        <p:nvSpPr>
          <p:cNvPr name="TextBox 18" id="18"/>
          <p:cNvSpPr txBox="true"/>
          <p:nvPr/>
        </p:nvSpPr>
        <p:spPr>
          <a:xfrm rot="0">
            <a:off x="514350" y="3972865"/>
            <a:ext cx="5529543" cy="1085850"/>
          </a:xfrm>
          <a:prstGeom prst="rect">
            <a:avLst/>
          </a:prstGeom>
        </p:spPr>
        <p:txBody>
          <a:bodyPr anchor="t" rtlCol="false" tIns="0" lIns="0" bIns="0" rIns="0">
            <a:spAutoFit/>
          </a:bodyPr>
          <a:lstStyle/>
          <a:p>
            <a:pPr>
              <a:lnSpc>
                <a:spcPts val="4320"/>
              </a:lnSpc>
            </a:pPr>
            <a:r>
              <a:rPr lang="en-US" sz="3600">
                <a:solidFill>
                  <a:srgbClr val="FFFFFF"/>
                </a:solidFill>
                <a:latin typeface="Montserrat Bold"/>
              </a:rPr>
              <a:t>3PL SERVICES + IMMEX PROGRAM</a:t>
            </a:r>
          </a:p>
        </p:txBody>
      </p:sp>
      <p:sp>
        <p:nvSpPr>
          <p:cNvPr name="TextBox 19" id="19"/>
          <p:cNvSpPr txBox="true"/>
          <p:nvPr/>
        </p:nvSpPr>
        <p:spPr>
          <a:xfrm rot="0">
            <a:off x="12896721" y="1387476"/>
            <a:ext cx="3848229" cy="628650"/>
          </a:xfrm>
          <a:prstGeom prst="rect">
            <a:avLst/>
          </a:prstGeom>
        </p:spPr>
        <p:txBody>
          <a:bodyPr anchor="t" rtlCol="false" tIns="0" lIns="0" bIns="0" rIns="0">
            <a:spAutoFit/>
          </a:bodyPr>
          <a:lstStyle/>
          <a:p>
            <a:pPr algn="r">
              <a:lnSpc>
                <a:spcPts val="2520"/>
              </a:lnSpc>
            </a:pPr>
            <a:r>
              <a:rPr lang="en-US" sz="2100">
                <a:solidFill>
                  <a:srgbClr val="FFFFFF"/>
                </a:solidFill>
                <a:latin typeface="Montserrat Bold"/>
              </a:rPr>
              <a:t>INTRODUCING IMMEX PROGRAM TO GLA</a:t>
            </a:r>
          </a:p>
        </p:txBody>
      </p:sp>
      <p:sp>
        <p:nvSpPr>
          <p:cNvPr name="TextBox 20" id="20"/>
          <p:cNvSpPr txBox="true"/>
          <p:nvPr/>
        </p:nvSpPr>
        <p:spPr>
          <a:xfrm rot="0">
            <a:off x="8623002" y="9228974"/>
            <a:ext cx="8636298" cy="488315"/>
          </a:xfrm>
          <a:prstGeom prst="rect">
            <a:avLst/>
          </a:prstGeom>
        </p:spPr>
        <p:txBody>
          <a:bodyPr anchor="t" rtlCol="false" tIns="0" lIns="0" bIns="0" rIns="0">
            <a:spAutoFit/>
          </a:bodyPr>
          <a:lstStyle/>
          <a:p>
            <a:pPr algn="ctr">
              <a:lnSpc>
                <a:spcPts val="4059"/>
              </a:lnSpc>
              <a:spcBef>
                <a:spcPct val="0"/>
              </a:spcBef>
            </a:pPr>
            <a:r>
              <a:rPr lang="en-US" sz="2899">
                <a:solidFill>
                  <a:srgbClr val="FFFFFF"/>
                </a:solidFill>
                <a:latin typeface="Montserrat Bold"/>
              </a:rPr>
              <a:t>Inventory  management solutions</a:t>
            </a:r>
          </a:p>
        </p:txBody>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AutoShape 2" id="2"/>
          <p:cNvSpPr/>
          <p:nvPr/>
        </p:nvSpPr>
        <p:spPr>
          <a:xfrm rot="0">
            <a:off x="0" y="0"/>
            <a:ext cx="5820852" cy="10287000"/>
          </a:xfrm>
          <a:prstGeom prst="rect">
            <a:avLst/>
          </a:prstGeom>
          <a:solidFill>
            <a:srgbClr val="222A35"/>
          </a:solidFill>
        </p:spPr>
      </p:sp>
      <p:sp>
        <p:nvSpPr>
          <p:cNvPr name="AutoShape 3" id="3"/>
          <p:cNvSpPr/>
          <p:nvPr/>
        </p:nvSpPr>
        <p:spPr>
          <a:xfrm>
            <a:off x="396227" y="4314862"/>
            <a:ext cx="1140923" cy="6780"/>
          </a:xfrm>
          <a:prstGeom prst="line">
            <a:avLst/>
          </a:prstGeom>
          <a:ln cap="rnd" w="47625">
            <a:solidFill>
              <a:srgbClr val="5F7CA7"/>
            </a:solidFill>
            <a:prstDash val="solid"/>
            <a:headEnd type="none" len="sm" w="sm"/>
            <a:tailEnd type="none" len="sm" w="sm"/>
          </a:ln>
        </p:spPr>
      </p:sp>
      <p:grpSp>
        <p:nvGrpSpPr>
          <p:cNvPr name="Group 4" id="4"/>
          <p:cNvGrpSpPr/>
          <p:nvPr/>
        </p:nvGrpSpPr>
        <p:grpSpPr>
          <a:xfrm rot="0">
            <a:off x="13411071" y="1028700"/>
            <a:ext cx="3848229" cy="1346202"/>
            <a:chOff x="0" y="0"/>
            <a:chExt cx="5471013" cy="1913890"/>
          </a:xfrm>
        </p:grpSpPr>
        <p:sp>
          <p:nvSpPr>
            <p:cNvPr name="Freeform 5" id="5"/>
            <p:cNvSpPr/>
            <p:nvPr/>
          </p:nvSpPr>
          <p:spPr>
            <a:xfrm flipH="false" flipV="false" rot="0">
              <a:off x="0" y="0"/>
              <a:ext cx="5471013" cy="1913890"/>
            </a:xfrm>
            <a:custGeom>
              <a:avLst/>
              <a:gdLst/>
              <a:ahLst/>
              <a:cxnLst/>
              <a:rect r="r" b="b" t="t" l="l"/>
              <a:pathLst>
                <a:path h="1913890" w="5471013">
                  <a:moveTo>
                    <a:pt x="5346553" y="1913890"/>
                  </a:moveTo>
                  <a:lnTo>
                    <a:pt x="124460" y="1913890"/>
                  </a:lnTo>
                  <a:cubicBezTo>
                    <a:pt x="55880" y="1913890"/>
                    <a:pt x="0" y="1858010"/>
                    <a:pt x="0" y="1789430"/>
                  </a:cubicBezTo>
                  <a:lnTo>
                    <a:pt x="0" y="124460"/>
                  </a:lnTo>
                  <a:cubicBezTo>
                    <a:pt x="0" y="55880"/>
                    <a:pt x="55880" y="0"/>
                    <a:pt x="124460" y="0"/>
                  </a:cubicBezTo>
                  <a:lnTo>
                    <a:pt x="5346553" y="0"/>
                  </a:lnTo>
                  <a:cubicBezTo>
                    <a:pt x="5415133" y="0"/>
                    <a:pt x="5471013" y="55880"/>
                    <a:pt x="5471013" y="124460"/>
                  </a:cubicBezTo>
                  <a:lnTo>
                    <a:pt x="5471013" y="1789430"/>
                  </a:lnTo>
                  <a:cubicBezTo>
                    <a:pt x="5471013" y="1858010"/>
                    <a:pt x="5415133" y="1913890"/>
                    <a:pt x="5346553" y="1913890"/>
                  </a:cubicBezTo>
                  <a:close/>
                </a:path>
              </a:pathLst>
            </a:custGeom>
            <a:solidFill>
              <a:srgbClr val="5F7CA7"/>
            </a:solidFill>
          </p:spPr>
        </p:sp>
      </p:grpSp>
      <p:sp>
        <p:nvSpPr>
          <p:cNvPr name="AutoShape 6" id="6"/>
          <p:cNvSpPr/>
          <p:nvPr/>
        </p:nvSpPr>
        <p:spPr>
          <a:xfrm rot="-5062">
            <a:off x="28" y="1711884"/>
            <a:ext cx="13692405" cy="0"/>
          </a:xfrm>
          <a:prstGeom prst="line">
            <a:avLst/>
          </a:prstGeom>
          <a:ln cap="rnd" w="47625">
            <a:solidFill>
              <a:srgbClr val="5F7CA7"/>
            </a:solidFill>
            <a:prstDash val="solid"/>
            <a:headEnd type="none" len="sm" w="sm"/>
            <a:tailEnd type="none" len="sm" w="sm"/>
          </a:ln>
        </p:spPr>
      </p:sp>
      <p:grpSp>
        <p:nvGrpSpPr>
          <p:cNvPr name="Group 7" id="7"/>
          <p:cNvGrpSpPr/>
          <p:nvPr/>
        </p:nvGrpSpPr>
        <p:grpSpPr>
          <a:xfrm rot="0">
            <a:off x="7326947" y="2783682"/>
            <a:ext cx="2602417" cy="2602417"/>
            <a:chOff x="0" y="0"/>
            <a:chExt cx="6350000" cy="6350000"/>
          </a:xfrm>
        </p:grpSpPr>
        <p:sp>
          <p:nvSpPr>
            <p:cNvPr name="Freeform 8" id="8"/>
            <p:cNvSpPr/>
            <p:nvPr/>
          </p:nvSpPr>
          <p:spPr>
            <a:xfrm flipH="false" flipV="false" rot="0">
              <a:off x="0" y="0"/>
              <a:ext cx="6350000" cy="6351270"/>
            </a:xfrm>
            <a:custGeom>
              <a:avLst/>
              <a:gdLst/>
              <a:ahLst/>
              <a:cxnLst/>
              <a:rect r="r" b="b" t="t" l="l"/>
              <a:pathLst>
                <a:path h="6351270" w="6350000">
                  <a:moveTo>
                    <a:pt x="0" y="5955030"/>
                  </a:moveTo>
                  <a:lnTo>
                    <a:pt x="0" y="394970"/>
                  </a:lnTo>
                  <a:cubicBezTo>
                    <a:pt x="0" y="176530"/>
                    <a:pt x="176530" y="0"/>
                    <a:pt x="394970" y="0"/>
                  </a:cubicBezTo>
                  <a:lnTo>
                    <a:pt x="5956300" y="0"/>
                  </a:lnTo>
                  <a:cubicBezTo>
                    <a:pt x="6173470" y="0"/>
                    <a:pt x="6350000" y="176530"/>
                    <a:pt x="6350000" y="394970"/>
                  </a:cubicBezTo>
                  <a:lnTo>
                    <a:pt x="6350000" y="5956300"/>
                  </a:lnTo>
                  <a:cubicBezTo>
                    <a:pt x="6350000" y="6174740"/>
                    <a:pt x="6173470" y="6351270"/>
                    <a:pt x="5955030" y="6351270"/>
                  </a:cubicBezTo>
                  <a:lnTo>
                    <a:pt x="394970" y="6351270"/>
                  </a:lnTo>
                  <a:cubicBezTo>
                    <a:pt x="176530" y="6350000"/>
                    <a:pt x="0" y="6173470"/>
                    <a:pt x="0" y="5955030"/>
                  </a:cubicBezTo>
                  <a:close/>
                </a:path>
              </a:pathLst>
            </a:custGeom>
            <a:blipFill>
              <a:blip r:embed="rId2"/>
              <a:stretch>
                <a:fillRect l="-490" t="0" r="-490" b="0"/>
              </a:stretch>
            </a:blipFill>
          </p:spPr>
        </p:sp>
      </p:grpSp>
      <p:grpSp>
        <p:nvGrpSpPr>
          <p:cNvPr name="Group 9" id="9"/>
          <p:cNvGrpSpPr/>
          <p:nvPr/>
        </p:nvGrpSpPr>
        <p:grpSpPr>
          <a:xfrm rot="0">
            <a:off x="7326947" y="5862397"/>
            <a:ext cx="2602417" cy="2602417"/>
            <a:chOff x="0" y="0"/>
            <a:chExt cx="6350000" cy="6350000"/>
          </a:xfrm>
        </p:grpSpPr>
        <p:sp>
          <p:nvSpPr>
            <p:cNvPr name="Freeform 10" id="10"/>
            <p:cNvSpPr/>
            <p:nvPr/>
          </p:nvSpPr>
          <p:spPr>
            <a:xfrm flipH="false" flipV="false" rot="0">
              <a:off x="0" y="0"/>
              <a:ext cx="6350000" cy="6351270"/>
            </a:xfrm>
            <a:custGeom>
              <a:avLst/>
              <a:gdLst/>
              <a:ahLst/>
              <a:cxnLst/>
              <a:rect r="r" b="b" t="t" l="l"/>
              <a:pathLst>
                <a:path h="6351270" w="6350000">
                  <a:moveTo>
                    <a:pt x="0" y="5955030"/>
                  </a:moveTo>
                  <a:lnTo>
                    <a:pt x="0" y="394970"/>
                  </a:lnTo>
                  <a:cubicBezTo>
                    <a:pt x="0" y="176530"/>
                    <a:pt x="176530" y="0"/>
                    <a:pt x="394970" y="0"/>
                  </a:cubicBezTo>
                  <a:lnTo>
                    <a:pt x="5956300" y="0"/>
                  </a:lnTo>
                  <a:cubicBezTo>
                    <a:pt x="6173470" y="0"/>
                    <a:pt x="6350000" y="176530"/>
                    <a:pt x="6350000" y="394970"/>
                  </a:cubicBezTo>
                  <a:lnTo>
                    <a:pt x="6350000" y="5956300"/>
                  </a:lnTo>
                  <a:cubicBezTo>
                    <a:pt x="6350000" y="6174740"/>
                    <a:pt x="6173470" y="6351270"/>
                    <a:pt x="5955030" y="6351270"/>
                  </a:cubicBezTo>
                  <a:lnTo>
                    <a:pt x="394970" y="6351270"/>
                  </a:lnTo>
                  <a:cubicBezTo>
                    <a:pt x="176530" y="6350000"/>
                    <a:pt x="0" y="6173470"/>
                    <a:pt x="0" y="5955030"/>
                  </a:cubicBezTo>
                  <a:close/>
                </a:path>
              </a:pathLst>
            </a:custGeom>
            <a:solidFill>
              <a:srgbClr val="000000">
                <a:alpha val="0"/>
              </a:srgbClr>
            </a:solidFill>
            <a:ln w="12700">
              <a:solidFill>
                <a:srgbClr val="000000"/>
              </a:solidFill>
            </a:ln>
          </p:spPr>
        </p:sp>
      </p:grpSp>
      <p:grpSp>
        <p:nvGrpSpPr>
          <p:cNvPr name="Group 11" id="11"/>
          <p:cNvGrpSpPr/>
          <p:nvPr/>
        </p:nvGrpSpPr>
        <p:grpSpPr>
          <a:xfrm rot="0">
            <a:off x="6846230" y="3604173"/>
            <a:ext cx="961434" cy="961434"/>
            <a:chOff x="0" y="0"/>
            <a:chExt cx="1913890" cy="1913890"/>
          </a:xfrm>
        </p:grpSpPr>
        <p:sp>
          <p:nvSpPr>
            <p:cNvPr name="Freeform 12" id="12"/>
            <p:cNvSpPr/>
            <p:nvPr/>
          </p:nvSpPr>
          <p:spPr>
            <a:xfrm flipH="false" flipV="false" rot="0">
              <a:off x="0" y="0"/>
              <a:ext cx="1913890" cy="1913890"/>
            </a:xfrm>
            <a:custGeom>
              <a:avLst/>
              <a:gdLst/>
              <a:ahLst/>
              <a:cxnLst/>
              <a:rect r="r" b="b" t="t" l="l"/>
              <a:pathLst>
                <a:path h="1913890" w="1913890">
                  <a:moveTo>
                    <a:pt x="1789430" y="1913890"/>
                  </a:moveTo>
                  <a:lnTo>
                    <a:pt x="124460" y="1913890"/>
                  </a:lnTo>
                  <a:cubicBezTo>
                    <a:pt x="55880" y="1913890"/>
                    <a:pt x="0" y="1858010"/>
                    <a:pt x="0" y="1789430"/>
                  </a:cubicBezTo>
                  <a:lnTo>
                    <a:pt x="0" y="124460"/>
                  </a:lnTo>
                  <a:cubicBezTo>
                    <a:pt x="0" y="55880"/>
                    <a:pt x="55880" y="0"/>
                    <a:pt x="124460" y="0"/>
                  </a:cubicBezTo>
                  <a:lnTo>
                    <a:pt x="1789430" y="0"/>
                  </a:lnTo>
                  <a:cubicBezTo>
                    <a:pt x="1858010" y="0"/>
                    <a:pt x="1913890" y="55880"/>
                    <a:pt x="1913890" y="124460"/>
                  </a:cubicBezTo>
                  <a:lnTo>
                    <a:pt x="1913890" y="1789430"/>
                  </a:lnTo>
                  <a:cubicBezTo>
                    <a:pt x="1913890" y="1858010"/>
                    <a:pt x="1858010" y="1913890"/>
                    <a:pt x="1789430" y="1913890"/>
                  </a:cubicBezTo>
                  <a:close/>
                </a:path>
              </a:pathLst>
            </a:custGeom>
            <a:solidFill>
              <a:srgbClr val="5F7CA7"/>
            </a:solidFill>
          </p:spPr>
        </p:sp>
      </p:grpSp>
      <p:sp>
        <p:nvSpPr>
          <p:cNvPr name="Freeform 13" id="13"/>
          <p:cNvSpPr/>
          <p:nvPr/>
        </p:nvSpPr>
        <p:spPr>
          <a:xfrm flipH="false" flipV="false" rot="5400000">
            <a:off x="84999" y="8144601"/>
            <a:ext cx="1028700" cy="1198697"/>
          </a:xfrm>
          <a:custGeom>
            <a:avLst/>
            <a:gdLst/>
            <a:ahLst/>
            <a:cxnLst/>
            <a:rect r="r" b="b" t="t" l="l"/>
            <a:pathLst>
              <a:path h="1198697" w="1028700">
                <a:moveTo>
                  <a:pt x="0" y="0"/>
                </a:moveTo>
                <a:lnTo>
                  <a:pt x="1028700" y="0"/>
                </a:lnTo>
                <a:lnTo>
                  <a:pt x="1028700" y="1198698"/>
                </a:lnTo>
                <a:lnTo>
                  <a:pt x="0" y="1198698"/>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AutoShape 14" id="14"/>
          <p:cNvSpPr/>
          <p:nvPr/>
        </p:nvSpPr>
        <p:spPr>
          <a:xfrm rot="20428">
            <a:off x="10476223" y="4048486"/>
            <a:ext cx="1001117" cy="0"/>
          </a:xfrm>
          <a:prstGeom prst="line">
            <a:avLst/>
          </a:prstGeom>
          <a:ln cap="rnd" w="38100">
            <a:solidFill>
              <a:srgbClr val="EDB425"/>
            </a:solidFill>
            <a:prstDash val="solid"/>
            <a:headEnd type="none" len="sm" w="sm"/>
            <a:tailEnd type="none" len="sm" w="sm"/>
          </a:ln>
        </p:spPr>
      </p:sp>
      <p:sp>
        <p:nvSpPr>
          <p:cNvPr name="AutoShape 15" id="15"/>
          <p:cNvSpPr/>
          <p:nvPr/>
        </p:nvSpPr>
        <p:spPr>
          <a:xfrm rot="20428">
            <a:off x="10476223" y="7118843"/>
            <a:ext cx="1001117" cy="0"/>
          </a:xfrm>
          <a:prstGeom prst="line">
            <a:avLst/>
          </a:prstGeom>
          <a:ln cap="rnd" w="38100">
            <a:solidFill>
              <a:srgbClr val="EDB425"/>
            </a:solidFill>
            <a:prstDash val="solid"/>
            <a:headEnd type="none" len="sm" w="sm"/>
            <a:tailEnd type="none" len="sm" w="sm"/>
          </a:ln>
        </p:spPr>
      </p:sp>
      <p:grpSp>
        <p:nvGrpSpPr>
          <p:cNvPr name="Group 16" id="16"/>
          <p:cNvGrpSpPr/>
          <p:nvPr/>
        </p:nvGrpSpPr>
        <p:grpSpPr>
          <a:xfrm rot="0">
            <a:off x="5123743" y="8842441"/>
            <a:ext cx="4020257" cy="990639"/>
            <a:chOff x="0" y="0"/>
            <a:chExt cx="7767040" cy="1913890"/>
          </a:xfrm>
        </p:grpSpPr>
        <p:sp>
          <p:nvSpPr>
            <p:cNvPr name="Freeform 17" id="17"/>
            <p:cNvSpPr/>
            <p:nvPr/>
          </p:nvSpPr>
          <p:spPr>
            <a:xfrm flipH="false" flipV="false" rot="0">
              <a:off x="0" y="0"/>
              <a:ext cx="7767040" cy="1913890"/>
            </a:xfrm>
            <a:custGeom>
              <a:avLst/>
              <a:gdLst/>
              <a:ahLst/>
              <a:cxnLst/>
              <a:rect r="r" b="b" t="t" l="l"/>
              <a:pathLst>
                <a:path h="1913890" w="7767040">
                  <a:moveTo>
                    <a:pt x="7642580" y="1913890"/>
                  </a:moveTo>
                  <a:lnTo>
                    <a:pt x="124460" y="1913890"/>
                  </a:lnTo>
                  <a:cubicBezTo>
                    <a:pt x="55880" y="1913890"/>
                    <a:pt x="0" y="1858010"/>
                    <a:pt x="0" y="1789430"/>
                  </a:cubicBezTo>
                  <a:lnTo>
                    <a:pt x="0" y="124460"/>
                  </a:lnTo>
                  <a:cubicBezTo>
                    <a:pt x="0" y="55880"/>
                    <a:pt x="55880" y="0"/>
                    <a:pt x="124460" y="0"/>
                  </a:cubicBezTo>
                  <a:lnTo>
                    <a:pt x="7642580" y="0"/>
                  </a:lnTo>
                  <a:cubicBezTo>
                    <a:pt x="7711160" y="0"/>
                    <a:pt x="7767040" y="55880"/>
                    <a:pt x="7767040" y="124460"/>
                  </a:cubicBezTo>
                  <a:lnTo>
                    <a:pt x="7767040" y="1789430"/>
                  </a:lnTo>
                  <a:cubicBezTo>
                    <a:pt x="7767040" y="1858010"/>
                    <a:pt x="7711160" y="1913890"/>
                    <a:pt x="7642580" y="1913890"/>
                  </a:cubicBezTo>
                  <a:close/>
                </a:path>
              </a:pathLst>
            </a:custGeom>
            <a:solidFill>
              <a:srgbClr val="5F7CA7"/>
            </a:solidFill>
          </p:spPr>
        </p:sp>
      </p:grpSp>
      <p:sp>
        <p:nvSpPr>
          <p:cNvPr name="Freeform 18" id="18"/>
          <p:cNvSpPr/>
          <p:nvPr/>
        </p:nvSpPr>
        <p:spPr>
          <a:xfrm flipH="false" flipV="false" rot="0">
            <a:off x="8334626" y="9105507"/>
            <a:ext cx="587059" cy="595724"/>
          </a:xfrm>
          <a:custGeom>
            <a:avLst/>
            <a:gdLst/>
            <a:ahLst/>
            <a:cxnLst/>
            <a:rect r="r" b="b" t="t" l="l"/>
            <a:pathLst>
              <a:path h="595724" w="587059">
                <a:moveTo>
                  <a:pt x="0" y="0"/>
                </a:moveTo>
                <a:lnTo>
                  <a:pt x="587060" y="0"/>
                </a:lnTo>
                <a:lnTo>
                  <a:pt x="587060" y="595724"/>
                </a:lnTo>
                <a:lnTo>
                  <a:pt x="0" y="595724"/>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grpSp>
        <p:nvGrpSpPr>
          <p:cNvPr name="Group 19" id="19"/>
          <p:cNvGrpSpPr/>
          <p:nvPr/>
        </p:nvGrpSpPr>
        <p:grpSpPr>
          <a:xfrm rot="0">
            <a:off x="7326947" y="5841503"/>
            <a:ext cx="2602417" cy="2602417"/>
            <a:chOff x="0" y="0"/>
            <a:chExt cx="6350000" cy="6350000"/>
          </a:xfrm>
        </p:grpSpPr>
        <p:sp>
          <p:nvSpPr>
            <p:cNvPr name="Freeform 20" id="20"/>
            <p:cNvSpPr/>
            <p:nvPr/>
          </p:nvSpPr>
          <p:spPr>
            <a:xfrm flipH="false" flipV="false" rot="0">
              <a:off x="0" y="0"/>
              <a:ext cx="6350000" cy="6351270"/>
            </a:xfrm>
            <a:custGeom>
              <a:avLst/>
              <a:gdLst/>
              <a:ahLst/>
              <a:cxnLst/>
              <a:rect r="r" b="b" t="t" l="l"/>
              <a:pathLst>
                <a:path h="6351270" w="6350000">
                  <a:moveTo>
                    <a:pt x="0" y="5955030"/>
                  </a:moveTo>
                  <a:lnTo>
                    <a:pt x="0" y="394970"/>
                  </a:lnTo>
                  <a:cubicBezTo>
                    <a:pt x="0" y="176530"/>
                    <a:pt x="176530" y="0"/>
                    <a:pt x="394970" y="0"/>
                  </a:cubicBezTo>
                  <a:lnTo>
                    <a:pt x="5956300" y="0"/>
                  </a:lnTo>
                  <a:cubicBezTo>
                    <a:pt x="6173470" y="0"/>
                    <a:pt x="6350000" y="176530"/>
                    <a:pt x="6350000" y="394970"/>
                  </a:cubicBezTo>
                  <a:lnTo>
                    <a:pt x="6350000" y="5956300"/>
                  </a:lnTo>
                  <a:cubicBezTo>
                    <a:pt x="6350000" y="6174740"/>
                    <a:pt x="6173470" y="6351270"/>
                    <a:pt x="5955030" y="6351270"/>
                  </a:cubicBezTo>
                  <a:lnTo>
                    <a:pt x="394970" y="6351270"/>
                  </a:lnTo>
                  <a:cubicBezTo>
                    <a:pt x="176530" y="6350000"/>
                    <a:pt x="0" y="6173470"/>
                    <a:pt x="0" y="5955030"/>
                  </a:cubicBezTo>
                  <a:close/>
                </a:path>
              </a:pathLst>
            </a:custGeom>
            <a:blipFill>
              <a:blip r:embed="rId7"/>
              <a:stretch>
                <a:fillRect l="-10" t="0" r="-9" b="0"/>
              </a:stretch>
            </a:blipFill>
          </p:spPr>
        </p:sp>
      </p:grpSp>
      <p:grpSp>
        <p:nvGrpSpPr>
          <p:cNvPr name="Group 21" id="21"/>
          <p:cNvGrpSpPr/>
          <p:nvPr/>
        </p:nvGrpSpPr>
        <p:grpSpPr>
          <a:xfrm rot="0">
            <a:off x="6846230" y="6682888"/>
            <a:ext cx="961434" cy="961434"/>
            <a:chOff x="0" y="0"/>
            <a:chExt cx="1913890" cy="1913890"/>
          </a:xfrm>
        </p:grpSpPr>
        <p:sp>
          <p:nvSpPr>
            <p:cNvPr name="Freeform 22" id="22"/>
            <p:cNvSpPr/>
            <p:nvPr/>
          </p:nvSpPr>
          <p:spPr>
            <a:xfrm flipH="false" flipV="false" rot="0">
              <a:off x="0" y="0"/>
              <a:ext cx="1913890" cy="1913890"/>
            </a:xfrm>
            <a:custGeom>
              <a:avLst/>
              <a:gdLst/>
              <a:ahLst/>
              <a:cxnLst/>
              <a:rect r="r" b="b" t="t" l="l"/>
              <a:pathLst>
                <a:path h="1913890" w="1913890">
                  <a:moveTo>
                    <a:pt x="1789430" y="1913890"/>
                  </a:moveTo>
                  <a:lnTo>
                    <a:pt x="124460" y="1913890"/>
                  </a:lnTo>
                  <a:cubicBezTo>
                    <a:pt x="55880" y="1913890"/>
                    <a:pt x="0" y="1858010"/>
                    <a:pt x="0" y="1789430"/>
                  </a:cubicBezTo>
                  <a:lnTo>
                    <a:pt x="0" y="124460"/>
                  </a:lnTo>
                  <a:cubicBezTo>
                    <a:pt x="0" y="55880"/>
                    <a:pt x="55880" y="0"/>
                    <a:pt x="124460" y="0"/>
                  </a:cubicBezTo>
                  <a:lnTo>
                    <a:pt x="1789430" y="0"/>
                  </a:lnTo>
                  <a:cubicBezTo>
                    <a:pt x="1858010" y="0"/>
                    <a:pt x="1913890" y="55880"/>
                    <a:pt x="1913890" y="124460"/>
                  </a:cubicBezTo>
                  <a:lnTo>
                    <a:pt x="1913890" y="1789430"/>
                  </a:lnTo>
                  <a:cubicBezTo>
                    <a:pt x="1913890" y="1858010"/>
                    <a:pt x="1858010" y="1913890"/>
                    <a:pt x="1789430" y="1913890"/>
                  </a:cubicBezTo>
                  <a:close/>
                </a:path>
              </a:pathLst>
            </a:custGeom>
            <a:solidFill>
              <a:srgbClr val="5F7CA7"/>
            </a:solidFill>
          </p:spPr>
        </p:sp>
      </p:grpSp>
      <p:sp>
        <p:nvSpPr>
          <p:cNvPr name="TextBox 23" id="23"/>
          <p:cNvSpPr txBox="true"/>
          <p:nvPr/>
        </p:nvSpPr>
        <p:spPr>
          <a:xfrm rot="0">
            <a:off x="396085" y="4967743"/>
            <a:ext cx="5028681" cy="2557145"/>
          </a:xfrm>
          <a:prstGeom prst="rect">
            <a:avLst/>
          </a:prstGeom>
        </p:spPr>
        <p:txBody>
          <a:bodyPr anchor="t" rtlCol="false" tIns="0" lIns="0" bIns="0" rIns="0">
            <a:spAutoFit/>
          </a:bodyPr>
          <a:lstStyle/>
          <a:p>
            <a:pPr>
              <a:lnSpc>
                <a:spcPts val="3430"/>
              </a:lnSpc>
            </a:pPr>
            <a:r>
              <a:rPr lang="en-US" sz="2450">
                <a:solidFill>
                  <a:srgbClr val="FFFFFF"/>
                </a:solidFill>
                <a:latin typeface="Montserrat"/>
              </a:rPr>
              <a:t>Do you have questions regarding the IMMEX Program or want to know if it would be a good fit for your operation?</a:t>
            </a:r>
          </a:p>
          <a:p>
            <a:pPr>
              <a:lnSpc>
                <a:spcPts val="3430"/>
              </a:lnSpc>
            </a:pPr>
          </a:p>
          <a:p>
            <a:pPr>
              <a:lnSpc>
                <a:spcPts val="3430"/>
              </a:lnSpc>
            </a:pPr>
          </a:p>
        </p:txBody>
      </p:sp>
      <p:sp>
        <p:nvSpPr>
          <p:cNvPr name="TextBox 24" id="24"/>
          <p:cNvSpPr txBox="true"/>
          <p:nvPr/>
        </p:nvSpPr>
        <p:spPr>
          <a:xfrm rot="0">
            <a:off x="396085" y="3202806"/>
            <a:ext cx="5718296" cy="542925"/>
          </a:xfrm>
          <a:prstGeom prst="rect">
            <a:avLst/>
          </a:prstGeom>
        </p:spPr>
        <p:txBody>
          <a:bodyPr anchor="t" rtlCol="false" tIns="0" lIns="0" bIns="0" rIns="0">
            <a:spAutoFit/>
          </a:bodyPr>
          <a:lstStyle/>
          <a:p>
            <a:pPr>
              <a:lnSpc>
                <a:spcPts val="4320"/>
              </a:lnSpc>
            </a:pPr>
            <a:r>
              <a:rPr lang="en-US" sz="3600">
                <a:solidFill>
                  <a:srgbClr val="FFFFFF"/>
                </a:solidFill>
                <a:latin typeface="Montserrat Bold"/>
              </a:rPr>
              <a:t>QUESTIONS</a:t>
            </a:r>
          </a:p>
        </p:txBody>
      </p:sp>
      <p:sp>
        <p:nvSpPr>
          <p:cNvPr name="TextBox 25" id="25"/>
          <p:cNvSpPr txBox="true"/>
          <p:nvPr/>
        </p:nvSpPr>
        <p:spPr>
          <a:xfrm rot="0">
            <a:off x="10476108" y="2866181"/>
            <a:ext cx="3766217" cy="488569"/>
          </a:xfrm>
          <a:prstGeom prst="rect">
            <a:avLst/>
          </a:prstGeom>
        </p:spPr>
        <p:txBody>
          <a:bodyPr anchor="t" rtlCol="false" tIns="0" lIns="0" bIns="0" rIns="0">
            <a:spAutoFit/>
          </a:bodyPr>
          <a:lstStyle/>
          <a:p>
            <a:pPr>
              <a:lnSpc>
                <a:spcPts val="3968"/>
              </a:lnSpc>
            </a:pPr>
            <a:r>
              <a:rPr lang="en-US" sz="3200">
                <a:solidFill>
                  <a:srgbClr val="222A35"/>
                </a:solidFill>
                <a:latin typeface="Montserrat Classic Bold"/>
              </a:rPr>
              <a:t>Ivan Quintanilla</a:t>
            </a:r>
          </a:p>
        </p:txBody>
      </p:sp>
      <p:sp>
        <p:nvSpPr>
          <p:cNvPr name="TextBox 26" id="26"/>
          <p:cNvSpPr txBox="true"/>
          <p:nvPr/>
        </p:nvSpPr>
        <p:spPr>
          <a:xfrm rot="0">
            <a:off x="10476108" y="5944896"/>
            <a:ext cx="4122790" cy="488569"/>
          </a:xfrm>
          <a:prstGeom prst="rect">
            <a:avLst/>
          </a:prstGeom>
        </p:spPr>
        <p:txBody>
          <a:bodyPr anchor="t" rtlCol="false" tIns="0" lIns="0" bIns="0" rIns="0">
            <a:spAutoFit/>
          </a:bodyPr>
          <a:lstStyle/>
          <a:p>
            <a:pPr>
              <a:lnSpc>
                <a:spcPts val="3968"/>
              </a:lnSpc>
            </a:pPr>
            <a:r>
              <a:rPr lang="en-US" sz="3200">
                <a:solidFill>
                  <a:srgbClr val="222A35"/>
                </a:solidFill>
                <a:latin typeface="Montserrat Classic Bold"/>
              </a:rPr>
              <a:t>Fernando Salgado </a:t>
            </a:r>
          </a:p>
        </p:txBody>
      </p:sp>
      <p:sp>
        <p:nvSpPr>
          <p:cNvPr name="TextBox 27" id="27"/>
          <p:cNvSpPr txBox="true"/>
          <p:nvPr/>
        </p:nvSpPr>
        <p:spPr>
          <a:xfrm rot="0">
            <a:off x="10476108" y="3474268"/>
            <a:ext cx="4031628" cy="359283"/>
          </a:xfrm>
          <a:prstGeom prst="rect">
            <a:avLst/>
          </a:prstGeom>
        </p:spPr>
        <p:txBody>
          <a:bodyPr anchor="t" rtlCol="false" tIns="0" lIns="0" bIns="0" rIns="0">
            <a:spAutoFit/>
          </a:bodyPr>
          <a:lstStyle/>
          <a:p>
            <a:pPr>
              <a:lnSpc>
                <a:spcPts val="2976"/>
              </a:lnSpc>
            </a:pPr>
            <a:r>
              <a:rPr lang="en-US" sz="2400">
                <a:solidFill>
                  <a:srgbClr val="222A35"/>
                </a:solidFill>
                <a:latin typeface="Montserrat Bold"/>
              </a:rPr>
              <a:t>3PL Director</a:t>
            </a:r>
          </a:p>
        </p:txBody>
      </p:sp>
      <p:sp>
        <p:nvSpPr>
          <p:cNvPr name="TextBox 28" id="28"/>
          <p:cNvSpPr txBox="true"/>
          <p:nvPr/>
        </p:nvSpPr>
        <p:spPr>
          <a:xfrm rot="0">
            <a:off x="10476108" y="4280152"/>
            <a:ext cx="4859078" cy="356235"/>
          </a:xfrm>
          <a:prstGeom prst="rect">
            <a:avLst/>
          </a:prstGeom>
        </p:spPr>
        <p:txBody>
          <a:bodyPr anchor="t" rtlCol="false" tIns="0" lIns="0" bIns="0" rIns="0">
            <a:spAutoFit/>
          </a:bodyPr>
          <a:lstStyle/>
          <a:p>
            <a:pPr>
              <a:lnSpc>
                <a:spcPts val="2940"/>
              </a:lnSpc>
            </a:pPr>
            <a:r>
              <a:rPr lang="en-US" sz="2100">
                <a:solidFill>
                  <a:srgbClr val="222A35"/>
                </a:solidFill>
                <a:latin typeface="Montserrat"/>
              </a:rPr>
              <a:t>ivan.quintanilla@cargoquin.com</a:t>
            </a:r>
          </a:p>
        </p:txBody>
      </p:sp>
      <p:sp>
        <p:nvSpPr>
          <p:cNvPr name="TextBox 29" id="29"/>
          <p:cNvSpPr txBox="true"/>
          <p:nvPr/>
        </p:nvSpPr>
        <p:spPr>
          <a:xfrm rot="60000">
            <a:off x="10479626" y="7407249"/>
            <a:ext cx="4853485" cy="356235"/>
          </a:xfrm>
          <a:prstGeom prst="rect">
            <a:avLst/>
          </a:prstGeom>
        </p:spPr>
        <p:txBody>
          <a:bodyPr anchor="t" rtlCol="false" tIns="0" lIns="0" bIns="0" rIns="0">
            <a:spAutoFit/>
          </a:bodyPr>
          <a:lstStyle/>
          <a:p>
            <a:pPr>
              <a:lnSpc>
                <a:spcPts val="2940"/>
              </a:lnSpc>
            </a:pPr>
            <a:r>
              <a:rPr lang="en-US" sz="2100">
                <a:solidFill>
                  <a:srgbClr val="222A35"/>
                </a:solidFill>
                <a:latin typeface="Montserrat"/>
              </a:rPr>
              <a:t>fernando.salgado@cargoquin.com </a:t>
            </a:r>
          </a:p>
        </p:txBody>
      </p:sp>
      <p:sp>
        <p:nvSpPr>
          <p:cNvPr name="TextBox 30" id="30"/>
          <p:cNvSpPr txBox="true"/>
          <p:nvPr/>
        </p:nvSpPr>
        <p:spPr>
          <a:xfrm rot="0">
            <a:off x="9565404" y="8826764"/>
            <a:ext cx="5944198" cy="874468"/>
          </a:xfrm>
          <a:prstGeom prst="rect">
            <a:avLst/>
          </a:prstGeom>
        </p:spPr>
        <p:txBody>
          <a:bodyPr anchor="t" rtlCol="false" tIns="0" lIns="0" bIns="0" rIns="0">
            <a:spAutoFit/>
          </a:bodyPr>
          <a:lstStyle/>
          <a:p>
            <a:pPr algn="ctr">
              <a:lnSpc>
                <a:spcPts val="3548"/>
              </a:lnSpc>
              <a:spcBef>
                <a:spcPct val="0"/>
              </a:spcBef>
            </a:pPr>
          </a:p>
          <a:p>
            <a:pPr algn="ctr">
              <a:lnSpc>
                <a:spcPts val="3548"/>
              </a:lnSpc>
              <a:spcBef>
                <a:spcPct val="0"/>
              </a:spcBef>
            </a:pPr>
            <a:r>
              <a:rPr lang="en-US" sz="2534">
                <a:solidFill>
                  <a:srgbClr val="222A35"/>
                </a:solidFill>
                <a:latin typeface="Montserrat"/>
              </a:rPr>
              <a:t>customerservice3pl@cargoquin.com</a:t>
            </a:r>
          </a:p>
        </p:txBody>
      </p:sp>
      <p:sp>
        <p:nvSpPr>
          <p:cNvPr name="TextBox 31" id="31"/>
          <p:cNvSpPr txBox="true"/>
          <p:nvPr/>
        </p:nvSpPr>
        <p:spPr>
          <a:xfrm rot="0">
            <a:off x="10476108" y="6465718"/>
            <a:ext cx="5310616" cy="396240"/>
          </a:xfrm>
          <a:prstGeom prst="rect">
            <a:avLst/>
          </a:prstGeom>
        </p:spPr>
        <p:txBody>
          <a:bodyPr anchor="t" rtlCol="false" tIns="0" lIns="0" bIns="0" rIns="0">
            <a:spAutoFit/>
          </a:bodyPr>
          <a:lstStyle/>
          <a:p>
            <a:pPr>
              <a:lnSpc>
                <a:spcPts val="3359"/>
              </a:lnSpc>
              <a:spcBef>
                <a:spcPct val="0"/>
              </a:spcBef>
            </a:pPr>
            <a:r>
              <a:rPr lang="en-US" sz="2400">
                <a:solidFill>
                  <a:srgbClr val="000000"/>
                </a:solidFill>
                <a:latin typeface="Montserrat Bold"/>
              </a:rPr>
              <a:t>3PL </a:t>
            </a:r>
            <a:r>
              <a:rPr lang="en-US" sz="2400">
                <a:solidFill>
                  <a:srgbClr val="000000"/>
                </a:solidFill>
                <a:latin typeface="Montserrat Bold"/>
              </a:rPr>
              <a:t>Strategic Project Manager</a:t>
            </a:r>
          </a:p>
        </p:txBody>
      </p:sp>
      <p:sp>
        <p:nvSpPr>
          <p:cNvPr name="TextBox 32" id="32"/>
          <p:cNvSpPr txBox="true"/>
          <p:nvPr/>
        </p:nvSpPr>
        <p:spPr>
          <a:xfrm rot="0">
            <a:off x="4467799" y="3558660"/>
            <a:ext cx="5718296" cy="887095"/>
          </a:xfrm>
          <a:prstGeom prst="rect">
            <a:avLst/>
          </a:prstGeom>
        </p:spPr>
        <p:txBody>
          <a:bodyPr anchor="t" rtlCol="false" tIns="0" lIns="0" bIns="0" rIns="0">
            <a:spAutoFit/>
          </a:bodyPr>
          <a:lstStyle/>
          <a:p>
            <a:pPr algn="ctr">
              <a:lnSpc>
                <a:spcPts val="7279"/>
              </a:lnSpc>
            </a:pPr>
            <a:r>
              <a:rPr lang="en-US" sz="5199">
                <a:solidFill>
                  <a:srgbClr val="FFFFFF"/>
                </a:solidFill>
                <a:latin typeface="Open Sans Bold"/>
              </a:rPr>
              <a:t>I</a:t>
            </a:r>
          </a:p>
        </p:txBody>
      </p:sp>
      <p:sp>
        <p:nvSpPr>
          <p:cNvPr name="TextBox 33" id="33"/>
          <p:cNvSpPr txBox="true"/>
          <p:nvPr/>
        </p:nvSpPr>
        <p:spPr>
          <a:xfrm rot="0">
            <a:off x="7145675" y="6587638"/>
            <a:ext cx="362545" cy="887095"/>
          </a:xfrm>
          <a:prstGeom prst="rect">
            <a:avLst/>
          </a:prstGeom>
        </p:spPr>
        <p:txBody>
          <a:bodyPr anchor="t" rtlCol="false" tIns="0" lIns="0" bIns="0" rIns="0">
            <a:spAutoFit/>
          </a:bodyPr>
          <a:lstStyle/>
          <a:p>
            <a:pPr algn="ctr">
              <a:lnSpc>
                <a:spcPts val="7279"/>
              </a:lnSpc>
            </a:pPr>
            <a:r>
              <a:rPr lang="en-US" sz="5199">
                <a:solidFill>
                  <a:srgbClr val="FFFFFF"/>
                </a:solidFill>
                <a:latin typeface="Open Sans Bold"/>
              </a:rPr>
              <a:t>F</a:t>
            </a:r>
          </a:p>
        </p:txBody>
      </p:sp>
      <p:sp>
        <p:nvSpPr>
          <p:cNvPr name="TextBox 34" id="34"/>
          <p:cNvSpPr txBox="true"/>
          <p:nvPr/>
        </p:nvSpPr>
        <p:spPr>
          <a:xfrm rot="0">
            <a:off x="12896721" y="1387476"/>
            <a:ext cx="3848229" cy="628650"/>
          </a:xfrm>
          <a:prstGeom prst="rect">
            <a:avLst/>
          </a:prstGeom>
        </p:spPr>
        <p:txBody>
          <a:bodyPr anchor="t" rtlCol="false" tIns="0" lIns="0" bIns="0" rIns="0">
            <a:spAutoFit/>
          </a:bodyPr>
          <a:lstStyle/>
          <a:p>
            <a:pPr algn="r">
              <a:lnSpc>
                <a:spcPts val="2520"/>
              </a:lnSpc>
            </a:pPr>
            <a:r>
              <a:rPr lang="en-US" sz="2100">
                <a:solidFill>
                  <a:srgbClr val="FFFFFF"/>
                </a:solidFill>
                <a:latin typeface="Montserrat Bold"/>
              </a:rPr>
              <a:t>INTRODUCING IMMEX PROGRAM TO GLA</a:t>
            </a:r>
          </a:p>
        </p:txBody>
      </p:sp>
      <p:sp>
        <p:nvSpPr>
          <p:cNvPr name="TextBox 35" id="35"/>
          <p:cNvSpPr txBox="true"/>
          <p:nvPr/>
        </p:nvSpPr>
        <p:spPr>
          <a:xfrm rot="0">
            <a:off x="7051913" y="9206473"/>
            <a:ext cx="912614" cy="355693"/>
          </a:xfrm>
          <a:prstGeom prst="rect">
            <a:avLst/>
          </a:prstGeom>
        </p:spPr>
        <p:txBody>
          <a:bodyPr anchor="t" rtlCol="false" tIns="0" lIns="0" bIns="0" rIns="0">
            <a:spAutoFit/>
          </a:bodyPr>
          <a:lstStyle/>
          <a:p>
            <a:pPr algn="ctr">
              <a:lnSpc>
                <a:spcPts val="2969"/>
              </a:lnSpc>
            </a:pPr>
            <a:r>
              <a:rPr lang="en-US" sz="2121">
                <a:solidFill>
                  <a:srgbClr val="FFFFFF"/>
                </a:solidFill>
                <a:latin typeface="Open Sans"/>
              </a:rPr>
              <a:t>Quotes</a:t>
            </a:r>
          </a:p>
        </p:txBody>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AutoShape 2" id="2"/>
          <p:cNvSpPr/>
          <p:nvPr/>
        </p:nvSpPr>
        <p:spPr>
          <a:xfrm rot="0">
            <a:off x="0" y="0"/>
            <a:ext cx="1299482" cy="10287000"/>
          </a:xfrm>
          <a:prstGeom prst="rect">
            <a:avLst/>
          </a:prstGeom>
          <a:solidFill>
            <a:srgbClr val="222A35"/>
          </a:solidFill>
        </p:spPr>
      </p:sp>
      <p:grpSp>
        <p:nvGrpSpPr>
          <p:cNvPr name="Group 3" id="3"/>
          <p:cNvGrpSpPr/>
          <p:nvPr/>
        </p:nvGrpSpPr>
        <p:grpSpPr>
          <a:xfrm rot="0">
            <a:off x="13411071" y="1028700"/>
            <a:ext cx="3848229" cy="1346202"/>
            <a:chOff x="0" y="0"/>
            <a:chExt cx="5471013" cy="1913890"/>
          </a:xfrm>
        </p:grpSpPr>
        <p:sp>
          <p:nvSpPr>
            <p:cNvPr name="Freeform 4" id="4"/>
            <p:cNvSpPr/>
            <p:nvPr/>
          </p:nvSpPr>
          <p:spPr>
            <a:xfrm flipH="false" flipV="false" rot="0">
              <a:off x="0" y="0"/>
              <a:ext cx="5471013" cy="1913890"/>
            </a:xfrm>
            <a:custGeom>
              <a:avLst/>
              <a:gdLst/>
              <a:ahLst/>
              <a:cxnLst/>
              <a:rect r="r" b="b" t="t" l="l"/>
              <a:pathLst>
                <a:path h="1913890" w="5471013">
                  <a:moveTo>
                    <a:pt x="5346553" y="1913890"/>
                  </a:moveTo>
                  <a:lnTo>
                    <a:pt x="124460" y="1913890"/>
                  </a:lnTo>
                  <a:cubicBezTo>
                    <a:pt x="55880" y="1913890"/>
                    <a:pt x="0" y="1858010"/>
                    <a:pt x="0" y="1789430"/>
                  </a:cubicBezTo>
                  <a:lnTo>
                    <a:pt x="0" y="124460"/>
                  </a:lnTo>
                  <a:cubicBezTo>
                    <a:pt x="0" y="55880"/>
                    <a:pt x="55880" y="0"/>
                    <a:pt x="124460" y="0"/>
                  </a:cubicBezTo>
                  <a:lnTo>
                    <a:pt x="5346553" y="0"/>
                  </a:lnTo>
                  <a:cubicBezTo>
                    <a:pt x="5415133" y="0"/>
                    <a:pt x="5471013" y="55880"/>
                    <a:pt x="5471013" y="124460"/>
                  </a:cubicBezTo>
                  <a:lnTo>
                    <a:pt x="5471013" y="1789430"/>
                  </a:lnTo>
                  <a:cubicBezTo>
                    <a:pt x="5471013" y="1858010"/>
                    <a:pt x="5415133" y="1913890"/>
                    <a:pt x="5346553" y="1913890"/>
                  </a:cubicBezTo>
                  <a:close/>
                </a:path>
              </a:pathLst>
            </a:custGeom>
            <a:solidFill>
              <a:srgbClr val="5F7CA7"/>
            </a:solidFill>
          </p:spPr>
        </p:sp>
      </p:grpSp>
      <p:sp>
        <p:nvSpPr>
          <p:cNvPr name="AutoShape 5" id="5"/>
          <p:cNvSpPr/>
          <p:nvPr/>
        </p:nvSpPr>
        <p:spPr>
          <a:xfrm rot="-5062">
            <a:off x="28" y="1711884"/>
            <a:ext cx="13692405" cy="0"/>
          </a:xfrm>
          <a:prstGeom prst="line">
            <a:avLst/>
          </a:prstGeom>
          <a:ln cap="rnd" w="47625">
            <a:solidFill>
              <a:srgbClr val="5F7CA7"/>
            </a:solidFill>
            <a:prstDash val="solid"/>
            <a:headEnd type="none" len="sm" w="sm"/>
            <a:tailEnd type="none" len="sm" w="sm"/>
          </a:ln>
        </p:spPr>
      </p:sp>
      <p:sp>
        <p:nvSpPr>
          <p:cNvPr name="Freeform 6" id="6"/>
          <p:cNvSpPr/>
          <p:nvPr/>
        </p:nvSpPr>
        <p:spPr>
          <a:xfrm flipH="false" flipV="false" rot="0">
            <a:off x="9746694" y="8466689"/>
            <a:ext cx="524626" cy="532370"/>
          </a:xfrm>
          <a:custGeom>
            <a:avLst/>
            <a:gdLst/>
            <a:ahLst/>
            <a:cxnLst/>
            <a:rect r="r" b="b" t="t" l="l"/>
            <a:pathLst>
              <a:path h="532370" w="524626">
                <a:moveTo>
                  <a:pt x="0" y="0"/>
                </a:moveTo>
                <a:lnTo>
                  <a:pt x="524627" y="0"/>
                </a:lnTo>
                <a:lnTo>
                  <a:pt x="524627" y="532370"/>
                </a:lnTo>
                <a:lnTo>
                  <a:pt x="0" y="53237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7" id="7"/>
          <p:cNvSpPr/>
          <p:nvPr/>
        </p:nvSpPr>
        <p:spPr>
          <a:xfrm flipH="false" flipV="false" rot="0">
            <a:off x="2187523" y="3013720"/>
            <a:ext cx="14557427" cy="5452970"/>
          </a:xfrm>
          <a:custGeom>
            <a:avLst/>
            <a:gdLst/>
            <a:ahLst/>
            <a:cxnLst/>
            <a:rect r="r" b="b" t="t" l="l"/>
            <a:pathLst>
              <a:path h="5452970" w="14557427">
                <a:moveTo>
                  <a:pt x="0" y="0"/>
                </a:moveTo>
                <a:lnTo>
                  <a:pt x="14557427" y="0"/>
                </a:lnTo>
                <a:lnTo>
                  <a:pt x="14557427" y="5452969"/>
                </a:lnTo>
                <a:lnTo>
                  <a:pt x="0" y="5452969"/>
                </a:lnTo>
                <a:lnTo>
                  <a:pt x="0" y="0"/>
                </a:lnTo>
                <a:close/>
              </a:path>
            </a:pathLst>
          </a:custGeom>
          <a:blipFill>
            <a:blip r:embed="rId4"/>
            <a:stretch>
              <a:fillRect l="0" t="0" r="0" b="0"/>
            </a:stretch>
          </a:blipFill>
        </p:spPr>
      </p:sp>
      <p:sp>
        <p:nvSpPr>
          <p:cNvPr name="Freeform 8" id="8"/>
          <p:cNvSpPr/>
          <p:nvPr/>
        </p:nvSpPr>
        <p:spPr>
          <a:xfrm flipH="false" flipV="false" rot="0">
            <a:off x="6804156" y="8579363"/>
            <a:ext cx="782375" cy="782375"/>
          </a:xfrm>
          <a:custGeom>
            <a:avLst/>
            <a:gdLst/>
            <a:ahLst/>
            <a:cxnLst/>
            <a:rect r="r" b="b" t="t" l="l"/>
            <a:pathLst>
              <a:path h="782375" w="782375">
                <a:moveTo>
                  <a:pt x="0" y="0"/>
                </a:moveTo>
                <a:lnTo>
                  <a:pt x="782375" y="0"/>
                </a:lnTo>
                <a:lnTo>
                  <a:pt x="782375" y="782375"/>
                </a:lnTo>
                <a:lnTo>
                  <a:pt x="0" y="782375"/>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9" id="9"/>
          <p:cNvSpPr/>
          <p:nvPr/>
        </p:nvSpPr>
        <p:spPr>
          <a:xfrm flipH="false" flipV="false" rot="0">
            <a:off x="7766523" y="8579363"/>
            <a:ext cx="863582" cy="782375"/>
          </a:xfrm>
          <a:custGeom>
            <a:avLst/>
            <a:gdLst/>
            <a:ahLst/>
            <a:cxnLst/>
            <a:rect r="r" b="b" t="t" l="l"/>
            <a:pathLst>
              <a:path h="782375" w="863582">
                <a:moveTo>
                  <a:pt x="0" y="0"/>
                </a:moveTo>
                <a:lnTo>
                  <a:pt x="863581" y="0"/>
                </a:lnTo>
                <a:lnTo>
                  <a:pt x="863581" y="782375"/>
                </a:lnTo>
                <a:lnTo>
                  <a:pt x="0" y="782375"/>
                </a:lnTo>
                <a:lnTo>
                  <a:pt x="0" y="0"/>
                </a:lnTo>
                <a:close/>
              </a:path>
            </a:pathLst>
          </a:custGeom>
          <a:blipFill>
            <a:blip r:embed="rId7"/>
            <a:stretch>
              <a:fillRect l="0" t="0" r="-36235" b="0"/>
            </a:stretch>
          </a:blipFill>
        </p:spPr>
      </p:sp>
      <p:sp>
        <p:nvSpPr>
          <p:cNvPr name="Freeform 10" id="10"/>
          <p:cNvSpPr/>
          <p:nvPr/>
        </p:nvSpPr>
        <p:spPr>
          <a:xfrm flipH="false" flipV="false" rot="0">
            <a:off x="7862784" y="8635021"/>
            <a:ext cx="671059" cy="671059"/>
          </a:xfrm>
          <a:custGeom>
            <a:avLst/>
            <a:gdLst/>
            <a:ahLst/>
            <a:cxnLst/>
            <a:rect r="r" b="b" t="t" l="l"/>
            <a:pathLst>
              <a:path h="671059" w="671059">
                <a:moveTo>
                  <a:pt x="0" y="0"/>
                </a:moveTo>
                <a:lnTo>
                  <a:pt x="671059" y="0"/>
                </a:lnTo>
                <a:lnTo>
                  <a:pt x="671059" y="671059"/>
                </a:lnTo>
                <a:lnTo>
                  <a:pt x="0" y="671059"/>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1" id="11"/>
          <p:cNvSpPr/>
          <p:nvPr/>
        </p:nvSpPr>
        <p:spPr>
          <a:xfrm flipH="false" flipV="false" rot="0">
            <a:off x="8907302" y="8579363"/>
            <a:ext cx="839392" cy="839392"/>
          </a:xfrm>
          <a:custGeom>
            <a:avLst/>
            <a:gdLst/>
            <a:ahLst/>
            <a:cxnLst/>
            <a:rect r="r" b="b" t="t" l="l"/>
            <a:pathLst>
              <a:path h="839392" w="839392">
                <a:moveTo>
                  <a:pt x="0" y="0"/>
                </a:moveTo>
                <a:lnTo>
                  <a:pt x="839392" y="0"/>
                </a:lnTo>
                <a:lnTo>
                  <a:pt x="839392" y="839392"/>
                </a:lnTo>
                <a:lnTo>
                  <a:pt x="0" y="839392"/>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TextBox 12" id="12"/>
          <p:cNvSpPr txBox="true"/>
          <p:nvPr/>
        </p:nvSpPr>
        <p:spPr>
          <a:xfrm rot="0">
            <a:off x="12896721" y="1387476"/>
            <a:ext cx="3848229" cy="628650"/>
          </a:xfrm>
          <a:prstGeom prst="rect">
            <a:avLst/>
          </a:prstGeom>
        </p:spPr>
        <p:txBody>
          <a:bodyPr anchor="t" rtlCol="false" tIns="0" lIns="0" bIns="0" rIns="0">
            <a:spAutoFit/>
          </a:bodyPr>
          <a:lstStyle/>
          <a:p>
            <a:pPr algn="r">
              <a:lnSpc>
                <a:spcPts val="2520"/>
              </a:lnSpc>
            </a:pPr>
            <a:r>
              <a:rPr lang="en-US" sz="2100">
                <a:solidFill>
                  <a:srgbClr val="FFFFFF"/>
                </a:solidFill>
                <a:latin typeface="Montserrat Bold"/>
              </a:rPr>
              <a:t>INTRODUCING IMMEX PROGRAM TO GLA</a:t>
            </a:r>
          </a:p>
        </p:txBody>
      </p:sp>
      <p:sp>
        <p:nvSpPr>
          <p:cNvPr name="TextBox 13" id="13"/>
          <p:cNvSpPr txBox="true"/>
          <p:nvPr/>
        </p:nvSpPr>
        <p:spPr>
          <a:xfrm rot="0">
            <a:off x="0" y="8558821"/>
            <a:ext cx="10701469" cy="658302"/>
          </a:xfrm>
          <a:prstGeom prst="rect">
            <a:avLst/>
          </a:prstGeom>
        </p:spPr>
        <p:txBody>
          <a:bodyPr anchor="t" rtlCol="false" tIns="0" lIns="0" bIns="0" rIns="0">
            <a:spAutoFit/>
          </a:bodyPr>
          <a:lstStyle/>
          <a:p>
            <a:pPr algn="ctr">
              <a:lnSpc>
                <a:spcPts val="5351"/>
              </a:lnSpc>
            </a:pPr>
            <a:r>
              <a:rPr lang="en-US" sz="3822">
                <a:solidFill>
                  <a:srgbClr val="222A35"/>
                </a:solidFill>
                <a:latin typeface="Open Sans Bold"/>
              </a:rPr>
              <a:t>Find us on  </a:t>
            </a:r>
          </a:p>
        </p:txBody>
      </p:sp>
      <p:sp>
        <p:nvSpPr>
          <p:cNvPr name="TextBox 14" id="14"/>
          <p:cNvSpPr txBox="true"/>
          <p:nvPr/>
        </p:nvSpPr>
        <p:spPr>
          <a:xfrm rot="0">
            <a:off x="7545987" y="8647778"/>
            <a:ext cx="10701469" cy="658302"/>
          </a:xfrm>
          <a:prstGeom prst="rect">
            <a:avLst/>
          </a:prstGeom>
        </p:spPr>
        <p:txBody>
          <a:bodyPr anchor="t" rtlCol="false" tIns="0" lIns="0" bIns="0" rIns="0">
            <a:spAutoFit/>
          </a:bodyPr>
          <a:lstStyle/>
          <a:p>
            <a:pPr algn="ctr">
              <a:lnSpc>
                <a:spcPts val="5351"/>
              </a:lnSpc>
            </a:pPr>
            <a:r>
              <a:rPr lang="en-US" sz="3822">
                <a:solidFill>
                  <a:srgbClr val="222A35"/>
                </a:solidFill>
                <a:latin typeface="Open Sans Bold"/>
              </a:rPr>
              <a:t>Cargoquin 3PL Services</a:t>
            </a:r>
          </a:p>
        </p:txBody>
      </p:sp>
      <p:sp>
        <p:nvSpPr>
          <p:cNvPr name="TextBox 15" id="15"/>
          <p:cNvSpPr txBox="true"/>
          <p:nvPr/>
        </p:nvSpPr>
        <p:spPr>
          <a:xfrm rot="0">
            <a:off x="4633717" y="9456855"/>
            <a:ext cx="10701469" cy="658302"/>
          </a:xfrm>
          <a:prstGeom prst="rect">
            <a:avLst/>
          </a:prstGeom>
        </p:spPr>
        <p:txBody>
          <a:bodyPr anchor="t" rtlCol="false" tIns="0" lIns="0" bIns="0" rIns="0">
            <a:spAutoFit/>
          </a:bodyPr>
          <a:lstStyle/>
          <a:p>
            <a:pPr algn="ctr">
              <a:lnSpc>
                <a:spcPts val="5351"/>
              </a:lnSpc>
            </a:pPr>
            <a:r>
              <a:rPr lang="en-US" sz="3822">
                <a:solidFill>
                  <a:srgbClr val="222A35"/>
                </a:solidFill>
                <a:latin typeface="Open Sans Bold"/>
              </a:rPr>
              <a:t>More info www.cargoquin.com</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DAF7kjDzjTE</dc:identifier>
  <dcterms:modified xsi:type="dcterms:W3CDTF">2011-08-01T06:04:30Z</dcterms:modified>
  <cp:revision>1</cp:revision>
  <dc:title>Presentation Template Business</dc:title>
</cp:coreProperties>
</file>